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5"/>
  </p:notesMasterIdLst>
  <p:handoutMasterIdLst>
    <p:handoutMasterId r:id="rId26"/>
  </p:handoutMasterIdLst>
  <p:sldIdLst>
    <p:sldId id="259" r:id="rId3"/>
    <p:sldId id="263" r:id="rId4"/>
    <p:sldId id="264" r:id="rId5"/>
    <p:sldId id="273" r:id="rId6"/>
    <p:sldId id="311" r:id="rId7"/>
    <p:sldId id="309" r:id="rId8"/>
    <p:sldId id="361" r:id="rId9"/>
    <p:sldId id="362" r:id="rId10"/>
    <p:sldId id="275" r:id="rId11"/>
    <p:sldId id="360" r:id="rId12"/>
    <p:sldId id="370" r:id="rId13"/>
    <p:sldId id="363" r:id="rId14"/>
    <p:sldId id="364" r:id="rId15"/>
    <p:sldId id="347" r:id="rId16"/>
    <p:sldId id="365" r:id="rId17"/>
    <p:sldId id="366" r:id="rId18"/>
    <p:sldId id="367" r:id="rId19"/>
    <p:sldId id="369" r:id="rId20"/>
    <p:sldId id="346" r:id="rId21"/>
    <p:sldId id="368" r:id="rId22"/>
    <p:sldId id="277" r:id="rId23"/>
    <p:sldId id="359" r:id="rId24"/>
  </p:sldIdLst>
  <p:sldSz cx="9144000" cy="6858000" type="screen4x3"/>
  <p:notesSz cx="7010400" cy="9296400"/>
  <p:defaultTextStyle>
    <a:defPPr>
      <a:defRPr lang="fr-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8800"/>
    <a:srgbClr val="5F5F5F"/>
    <a:srgbClr val="FF0066"/>
    <a:srgbClr val="7E0000"/>
    <a:srgbClr val="FFFFFF"/>
    <a:srgbClr val="CC9900"/>
    <a:srgbClr val="DF8603"/>
    <a:srgbClr val="FF6600"/>
    <a:srgbClr val="FF7209"/>
    <a:srgbClr val="D2A000"/>
  </p:clrMru>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5760" autoAdjust="0"/>
  </p:normalViewPr>
  <p:slideViewPr>
    <p:cSldViewPr>
      <p:cViewPr varScale="1">
        <p:scale>
          <a:sx n="37" d="100"/>
          <a:sy n="37" d="100"/>
        </p:scale>
        <p:origin x="-580" y="-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CA"/>
          </a:p>
        </p:txBody>
      </p:sp>
      <p:sp>
        <p:nvSpPr>
          <p:cNvPr id="6147"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CA"/>
          </a:p>
        </p:txBody>
      </p:sp>
      <p:sp>
        <p:nvSpPr>
          <p:cNvPr id="6148"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CA"/>
          </a:p>
        </p:txBody>
      </p:sp>
      <p:sp>
        <p:nvSpPr>
          <p:cNvPr id="6149"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E0F3DD34-887F-4EC1-9430-DBEAC044B95C}" type="slidenum">
              <a:rPr lang="en-CA"/>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CA"/>
          </a:p>
        </p:txBody>
      </p:sp>
      <p:sp>
        <p:nvSpPr>
          <p:cNvPr id="717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CA"/>
          </a:p>
        </p:txBody>
      </p:sp>
      <p:sp>
        <p:nvSpPr>
          <p:cNvPr id="7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CA" smtClean="0"/>
              <a:t>Cliquez pour modifier les styles du texte du masque</a:t>
            </a:r>
          </a:p>
          <a:p>
            <a:pPr lvl="1"/>
            <a:r>
              <a:rPr lang="en-CA" smtClean="0"/>
              <a:t>Deuxième niveau</a:t>
            </a:r>
          </a:p>
          <a:p>
            <a:pPr lvl="2"/>
            <a:r>
              <a:rPr lang="en-CA" smtClean="0"/>
              <a:t>Troisième niveau</a:t>
            </a:r>
          </a:p>
          <a:p>
            <a:pPr lvl="3"/>
            <a:r>
              <a:rPr lang="en-CA" smtClean="0"/>
              <a:t>Quatrième niveau</a:t>
            </a:r>
          </a:p>
          <a:p>
            <a:pPr lvl="4"/>
            <a:r>
              <a:rPr lang="en-CA" smtClean="0"/>
              <a:t>Cinquième niveau</a:t>
            </a:r>
          </a:p>
        </p:txBody>
      </p:sp>
      <p:sp>
        <p:nvSpPr>
          <p:cNvPr id="717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CA"/>
          </a:p>
        </p:txBody>
      </p:sp>
      <p:sp>
        <p:nvSpPr>
          <p:cNvPr id="717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408A18DE-FB8E-4D47-99EC-A4DD5DE089E7}" type="slidenum">
              <a:rPr lang="en-CA"/>
              <a:pPr/>
              <a:t>‹#›</a:t>
            </a:fld>
            <a:endParaRPr lang="en-C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a:lstStyle/>
          <a:p>
            <a:fld id="{57AF7181-C963-8F44-831C-DEF8CC389C5A}" type="slidenum">
              <a:rPr lang="en-US">
                <a:ea typeface="ＭＳ Ｐゴシック" pitchFamily="-107" charset="-128"/>
                <a:cs typeface="ＭＳ Ｐゴシック" pitchFamily="-107" charset="-128"/>
              </a:rPr>
              <a:pPr/>
              <a:t>1</a:t>
            </a:fld>
            <a:endParaRPr lang="en-US">
              <a:ea typeface="ＭＳ Ｐゴシック" pitchFamily="-107" charset="-128"/>
              <a:cs typeface="ＭＳ Ｐゴシック" pitchFamily="-107" charset="-128"/>
            </a:endParaRPr>
          </a:p>
        </p:txBody>
      </p:sp>
      <p:sp>
        <p:nvSpPr>
          <p:cNvPr id="3993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buFont typeface="Arial" charset="0"/>
              <a:buNone/>
            </a:pPr>
            <a:r>
              <a:rPr lang="en-US" dirty="0" smtClean="0">
                <a:latin typeface="Arial" charset="0"/>
                <a:ea typeface="ＭＳ Ｐゴシック" charset="-128"/>
                <a:cs typeface="ＭＳ Ｐゴシック" charset="-128"/>
              </a:rPr>
              <a:t> </a:t>
            </a:r>
            <a:endParaRPr lang="en-US" dirty="0" smtClean="0">
              <a:solidFill>
                <a:schemeClr val="bg1"/>
              </a:solidFill>
              <a:latin typeface="Arial"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a:lstStyle/>
          <a:p>
            <a:fld id="{57AF7181-C963-8F44-831C-DEF8CC389C5A}" type="slidenum">
              <a:rPr lang="en-US">
                <a:ea typeface="ＭＳ Ｐゴシック" pitchFamily="-107" charset="-128"/>
                <a:cs typeface="ＭＳ Ｐゴシック" pitchFamily="-107" charset="-128"/>
              </a:rPr>
              <a:pPr/>
              <a:t>19</a:t>
            </a:fld>
            <a:endParaRPr lang="en-US">
              <a:ea typeface="ＭＳ Ｐゴシック" pitchFamily="-107" charset="-128"/>
              <a:cs typeface="ＭＳ Ｐゴシック" pitchFamily="-107" charset="-128"/>
            </a:endParaRPr>
          </a:p>
        </p:txBody>
      </p:sp>
      <p:sp>
        <p:nvSpPr>
          <p:cNvPr id="3993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buFont typeface="Arial" charset="0"/>
              <a:buNone/>
            </a:pPr>
            <a:endParaRPr lang="en-US" dirty="0" smtClean="0">
              <a:latin typeface="Arial" charset="0"/>
              <a:ea typeface="ＭＳ Ｐゴシック" charset="-128"/>
              <a:cs typeface="ＭＳ Ｐゴシック" charset="-128"/>
            </a:endParaRPr>
          </a:p>
          <a:p>
            <a:pPr eaLnBrk="1" hangingPunct="1"/>
            <a:endParaRPr lang="en-US" dirty="0" smtClean="0">
              <a:latin typeface="Arial"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a:lstStyle/>
          <a:p>
            <a:fld id="{57AF7181-C963-8F44-831C-DEF8CC389C5A}" type="slidenum">
              <a:rPr lang="en-US">
                <a:ea typeface="ＭＳ Ｐゴシック" pitchFamily="-107" charset="-128"/>
                <a:cs typeface="ＭＳ Ｐゴシック" pitchFamily="-107" charset="-128"/>
              </a:rPr>
              <a:pPr/>
              <a:t>20</a:t>
            </a:fld>
            <a:endParaRPr lang="en-US">
              <a:ea typeface="ＭＳ Ｐゴシック" pitchFamily="-107" charset="-128"/>
              <a:cs typeface="ＭＳ Ｐゴシック" pitchFamily="-107" charset="-128"/>
            </a:endParaRPr>
          </a:p>
        </p:txBody>
      </p:sp>
      <p:sp>
        <p:nvSpPr>
          <p:cNvPr id="3993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buFont typeface="Arial" charset="0"/>
              <a:buNone/>
            </a:pPr>
            <a:endParaRPr lang="en-US" dirty="0" smtClean="0">
              <a:latin typeface="Arial" charset="0"/>
              <a:ea typeface="ＭＳ Ｐゴシック" charset="-128"/>
              <a:cs typeface="ＭＳ Ｐゴシック" charset="-128"/>
            </a:endParaRPr>
          </a:p>
          <a:p>
            <a:pPr eaLnBrk="1" hangingPunct="1"/>
            <a:endParaRPr lang="en-US" dirty="0" smtClean="0">
              <a:latin typeface="Arial"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CA" sz="120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408A18DE-FB8E-4D47-99EC-A4DD5DE089E7}" type="slidenum">
              <a:rPr lang="en-CA" smtClean="0"/>
              <a:pPr/>
              <a:t>21</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a:lstStyle/>
          <a:p>
            <a:fld id="{57AF7181-C963-8F44-831C-DEF8CC389C5A}" type="slidenum">
              <a:rPr lang="en-US">
                <a:ea typeface="ＭＳ Ｐゴシック" pitchFamily="-107" charset="-128"/>
                <a:cs typeface="ＭＳ Ｐゴシック" pitchFamily="-107" charset="-128"/>
              </a:rPr>
              <a:pPr/>
              <a:t>22</a:t>
            </a:fld>
            <a:endParaRPr lang="en-US">
              <a:ea typeface="ＭＳ Ｐゴシック" pitchFamily="-107" charset="-128"/>
              <a:cs typeface="ＭＳ Ｐゴシック" pitchFamily="-107" charset="-128"/>
            </a:endParaRPr>
          </a:p>
        </p:txBody>
      </p:sp>
      <p:sp>
        <p:nvSpPr>
          <p:cNvPr id="3993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buFont typeface="Arial" charset="0"/>
              <a:buNone/>
            </a:pPr>
            <a:endParaRPr lang="en-US" dirty="0" smtClean="0">
              <a:latin typeface="Arial" charset="0"/>
              <a:ea typeface="ＭＳ Ｐゴシック" charset="-128"/>
              <a:cs typeface="ＭＳ Ｐゴシック" charset="-128"/>
            </a:endParaRPr>
          </a:p>
          <a:p>
            <a:pPr eaLnBrk="1" hangingPunct="1"/>
            <a:endParaRPr lang="en-US" dirty="0" smtClean="0">
              <a:latin typeface="Arial"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F110F2-FB98-7C4D-AAFB-15F7B314FAC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base" latinLnBrk="0" hangingPunct="1">
              <a:lnSpc>
                <a:spcPct val="95000"/>
              </a:lnSpc>
              <a:spcBef>
                <a:spcPct val="20000"/>
              </a:spcBef>
              <a:spcAft>
                <a:spcPct val="50000"/>
              </a:spcAft>
              <a:buClrTx/>
              <a:buSzTx/>
              <a:buFont typeface="Wingdings" pitchFamily="2" charset="2"/>
              <a:buChar char="§"/>
              <a:tabLst/>
              <a:defRPr/>
            </a:pPr>
            <a:endParaRPr kumimoji="0" lang="en-US" sz="1200" b="0" i="0" u="none" strike="noStrike" kern="0" cap="none" spc="0" normalizeH="0" baseline="0" noProof="0" dirty="0" smtClean="0">
              <a:ln>
                <a:noFill/>
              </a:ln>
              <a:solidFill>
                <a:schemeClr val="tx1"/>
              </a:solidFill>
              <a:effectLst/>
              <a:uLnTx/>
              <a:uFillTx/>
              <a:latin typeface="Constantia"/>
              <a:ea typeface="+mn-ea"/>
              <a:cs typeface="Arial" charset="0"/>
            </a:endParaRPr>
          </a:p>
        </p:txBody>
      </p:sp>
      <p:sp>
        <p:nvSpPr>
          <p:cNvPr id="4" name="Slide Number Placeholder 3"/>
          <p:cNvSpPr>
            <a:spLocks noGrp="1"/>
          </p:cNvSpPr>
          <p:nvPr>
            <p:ph type="sldNum" sz="quarter" idx="10"/>
          </p:nvPr>
        </p:nvSpPr>
        <p:spPr/>
        <p:txBody>
          <a:bodyPr/>
          <a:lstStyle/>
          <a:p>
            <a:fld id="{33F110F2-FB98-7C4D-AAFB-15F7B314FAC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base" latinLnBrk="0" hangingPunct="1">
              <a:lnSpc>
                <a:spcPct val="95000"/>
              </a:lnSpc>
              <a:spcBef>
                <a:spcPct val="20000"/>
              </a:spcBef>
              <a:spcAft>
                <a:spcPct val="50000"/>
              </a:spcAft>
              <a:buClrTx/>
              <a:buSzTx/>
              <a:buFont typeface="Wingdings" pitchFamily="2" charset="2"/>
              <a:buChar char="§"/>
              <a:tabLst/>
              <a:defRPr/>
            </a:pPr>
            <a:r>
              <a:rPr kumimoji="0" lang="en-US" sz="1200" b="0" i="0" u="none" strike="noStrike" kern="0" cap="none" spc="0" normalizeH="0" baseline="0" noProof="0" dirty="0" smtClean="0">
                <a:ln>
                  <a:noFill/>
                </a:ln>
                <a:solidFill>
                  <a:schemeClr val="tx1"/>
                </a:solidFill>
                <a:effectLst/>
                <a:uLnTx/>
                <a:uFillTx/>
                <a:latin typeface="Constantia"/>
                <a:ea typeface="+mn-ea"/>
                <a:cs typeface="Arial" charset="0"/>
              </a:rPr>
              <a:t> </a:t>
            </a:r>
          </a:p>
        </p:txBody>
      </p:sp>
      <p:sp>
        <p:nvSpPr>
          <p:cNvPr id="4" name="Slide Number Placeholder 3"/>
          <p:cNvSpPr>
            <a:spLocks noGrp="1"/>
          </p:cNvSpPr>
          <p:nvPr>
            <p:ph type="sldNum" sz="quarter" idx="10"/>
          </p:nvPr>
        </p:nvSpPr>
        <p:spPr/>
        <p:txBody>
          <a:bodyPr/>
          <a:lstStyle/>
          <a:p>
            <a:fld id="{33F110F2-FB98-7C4D-AAFB-15F7B314FAC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b="1" dirty="0" smtClean="0"/>
              <a:t> </a:t>
            </a:r>
            <a:endParaRPr lang="en-CA" sz="1200" i="0" kern="1200" dirty="0" smtClean="0">
              <a:solidFill>
                <a:schemeClr val="tx1"/>
              </a:solidFill>
              <a:latin typeface="Arial" charset="0"/>
              <a:ea typeface="+mn-ea"/>
              <a:cs typeface="Arial" charset="0"/>
            </a:endParaRPr>
          </a:p>
          <a:p>
            <a:r>
              <a:rPr lang="en-CA" sz="1200" i="0" kern="1200" dirty="0" smtClean="0">
                <a:solidFill>
                  <a:schemeClr val="tx1"/>
                </a:solidFill>
                <a:latin typeface="Arial" charset="0"/>
                <a:ea typeface="+mn-ea"/>
                <a:cs typeface="Arial" charset="0"/>
              </a:rPr>
              <a:t>  </a:t>
            </a:r>
            <a:endParaRPr lang="en-CA" b="1" dirty="0"/>
          </a:p>
        </p:txBody>
      </p:sp>
      <p:sp>
        <p:nvSpPr>
          <p:cNvPr id="4" name="Slide Number Placeholder 3"/>
          <p:cNvSpPr>
            <a:spLocks noGrp="1"/>
          </p:cNvSpPr>
          <p:nvPr>
            <p:ph type="sldNum" sz="quarter" idx="10"/>
          </p:nvPr>
        </p:nvSpPr>
        <p:spPr/>
        <p:txBody>
          <a:bodyPr/>
          <a:lstStyle/>
          <a:p>
            <a:fld id="{408A18DE-FB8E-4D47-99EC-A4DD5DE089E7}"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3F110F2-FB98-7C4D-AAFB-15F7B314FAC1}"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3F110F2-FB98-7C4D-AAFB-15F7B314FAC1}"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a:lstStyle/>
          <a:p>
            <a:fld id="{57AF7181-C963-8F44-831C-DEF8CC389C5A}" type="slidenum">
              <a:rPr lang="en-US">
                <a:ea typeface="ＭＳ Ｐゴシック" pitchFamily="-107" charset="-128"/>
                <a:cs typeface="ＭＳ Ｐゴシック" pitchFamily="-107" charset="-128"/>
              </a:rPr>
              <a:pPr/>
              <a:t>14</a:t>
            </a:fld>
            <a:endParaRPr lang="en-US">
              <a:ea typeface="ＭＳ Ｐゴシック" pitchFamily="-107" charset="-128"/>
              <a:cs typeface="ＭＳ Ｐゴシック" pitchFamily="-107" charset="-128"/>
            </a:endParaRPr>
          </a:p>
        </p:txBody>
      </p:sp>
      <p:sp>
        <p:nvSpPr>
          <p:cNvPr id="3993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buFont typeface="Arial" charset="0"/>
              <a:buNone/>
            </a:pPr>
            <a:endParaRPr lang="en-US" dirty="0" smtClean="0">
              <a:latin typeface="Arial" charset="0"/>
              <a:ea typeface="ＭＳ Ｐゴシック" charset="-128"/>
              <a:cs typeface="ＭＳ Ｐゴシック" charset="-128"/>
            </a:endParaRPr>
          </a:p>
          <a:p>
            <a:pPr eaLnBrk="1" hangingPunct="1"/>
            <a:r>
              <a:rPr lang="en-US" dirty="0" smtClean="0">
                <a:solidFill>
                  <a:schemeClr val="bg1"/>
                </a:solidFill>
                <a:latin typeface="Arial" charset="0"/>
                <a:ea typeface="ＭＳ Ｐゴシック" charset="-128"/>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a:lstStyle/>
          <a:p>
            <a:fld id="{57AF7181-C963-8F44-831C-DEF8CC389C5A}" type="slidenum">
              <a:rPr lang="en-US">
                <a:ea typeface="ＭＳ Ｐゴシック" pitchFamily="-107" charset="-128"/>
                <a:cs typeface="ＭＳ Ｐゴシック" pitchFamily="-107" charset="-128"/>
              </a:rPr>
              <a:pPr/>
              <a:t>18</a:t>
            </a:fld>
            <a:endParaRPr lang="en-US">
              <a:ea typeface="ＭＳ Ｐゴシック" pitchFamily="-107" charset="-128"/>
              <a:cs typeface="ＭＳ Ｐゴシック" pitchFamily="-107" charset="-128"/>
            </a:endParaRPr>
          </a:p>
        </p:txBody>
      </p:sp>
      <p:sp>
        <p:nvSpPr>
          <p:cNvPr id="3993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buFont typeface="Arial" charset="0"/>
              <a:buNone/>
            </a:pPr>
            <a:endParaRPr lang="en-US" dirty="0" smtClean="0">
              <a:latin typeface="Arial" charset="0"/>
              <a:ea typeface="ＭＳ Ｐゴシック" charset="-128"/>
              <a:cs typeface="ＭＳ Ｐゴシック" charset="-128"/>
            </a:endParaRPr>
          </a:p>
          <a:p>
            <a:pPr eaLnBrk="1" hangingPunct="1"/>
            <a:endParaRPr lang="en-US" dirty="0" smtClean="0">
              <a:latin typeface="Arial"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5" name="Picture 6" descr="PowerP_FondPageTitr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3074" name="Rectangle 2"/>
          <p:cNvSpPr>
            <a:spLocks noGrp="1" noChangeArrowheads="1"/>
          </p:cNvSpPr>
          <p:nvPr>
            <p:ph type="ctrTitle" hasCustomPrompt="1"/>
          </p:nvPr>
        </p:nvSpPr>
        <p:spPr>
          <a:xfrm>
            <a:off x="3995936" y="3140323"/>
            <a:ext cx="4752777" cy="720725"/>
          </a:xfrm>
        </p:spPr>
        <p:txBody>
          <a:bodyPr anchor="ctr" anchorCtr="0"/>
          <a:lstStyle>
            <a:lvl1pPr>
              <a:defRPr/>
            </a:lvl1pPr>
          </a:lstStyle>
          <a:p>
            <a:r>
              <a:rPr lang="fr-FR" dirty="0" smtClean="0"/>
              <a:t>CLIQUEZ POUR MODIFIER LE STYLE DU TITRE</a:t>
            </a:r>
            <a:endParaRPr lang="en-CA"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POUR MODIFIER LE STYLE DU TITRE</a:t>
            </a:r>
            <a:endParaRPr lang="fr-CA" dirty="0"/>
          </a:p>
        </p:txBody>
      </p:sp>
      <p:sp>
        <p:nvSpPr>
          <p:cNvPr id="3" name="Espace réservé du contenu 2"/>
          <p:cNvSpPr>
            <a:spLocks noGrp="1"/>
          </p:cNvSpPr>
          <p:nvPr>
            <p:ph sz="half" idx="1"/>
          </p:nvPr>
        </p:nvSpPr>
        <p:spPr>
          <a:xfrm>
            <a:off x="3348038" y="1557338"/>
            <a:ext cx="2624137" cy="4568825"/>
          </a:xfrm>
        </p:spPr>
        <p:txBody>
          <a:bodyPr/>
          <a:lstStyle>
            <a:lvl1pPr>
              <a:defRPr sz="1200"/>
            </a:lvl1pPr>
            <a:lvl2pPr>
              <a:defRPr sz="1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u contenu 3"/>
          <p:cNvSpPr>
            <a:spLocks noGrp="1"/>
          </p:cNvSpPr>
          <p:nvPr>
            <p:ph sz="half" idx="2"/>
          </p:nvPr>
        </p:nvSpPr>
        <p:spPr>
          <a:xfrm>
            <a:off x="6124575" y="1557338"/>
            <a:ext cx="2625725" cy="4568825"/>
          </a:xfrm>
        </p:spPr>
        <p:txBody>
          <a:bodyPr/>
          <a:lstStyle>
            <a:lvl1pPr>
              <a:defRPr sz="1200"/>
            </a:lvl1pPr>
            <a:lvl2pPr>
              <a:defRPr sz="1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5" name="Espace réservé de la date 4"/>
          <p:cNvSpPr>
            <a:spLocks noGrp="1"/>
          </p:cNvSpPr>
          <p:nvPr>
            <p:ph type="dt" sz="half" idx="10"/>
          </p:nvPr>
        </p:nvSpPr>
        <p:spPr/>
        <p:txBody>
          <a:bodyPr/>
          <a:lstStyle>
            <a:lvl1pPr>
              <a:defRPr/>
            </a:lvl1pPr>
          </a:lstStyle>
          <a:p>
            <a:endParaRPr lang="fr-CA"/>
          </a:p>
        </p:txBody>
      </p:sp>
      <p:sp>
        <p:nvSpPr>
          <p:cNvPr id="6" name="Espace réservé du pied de page 5"/>
          <p:cNvSpPr>
            <a:spLocks noGrp="1"/>
          </p:cNvSpPr>
          <p:nvPr>
            <p:ph type="ftr" sz="quarter" idx="11"/>
          </p:nvPr>
        </p:nvSpPr>
        <p:spPr/>
        <p:txBody>
          <a:bodyPr/>
          <a:lstStyle>
            <a:lvl1pPr>
              <a:defRPr/>
            </a:lvl1pPr>
          </a:lstStyle>
          <a:p>
            <a:endParaRPr lang="fr-CA"/>
          </a:p>
        </p:txBody>
      </p:sp>
      <p:sp>
        <p:nvSpPr>
          <p:cNvPr id="7" name="Espace réservé du numéro de diapositive 6"/>
          <p:cNvSpPr>
            <a:spLocks noGrp="1"/>
          </p:cNvSpPr>
          <p:nvPr>
            <p:ph type="sldNum" sz="quarter" idx="12"/>
          </p:nvPr>
        </p:nvSpPr>
        <p:spPr/>
        <p:txBody>
          <a:bodyPr/>
          <a:lstStyle>
            <a:lvl1pPr>
              <a:defRPr/>
            </a:lvl1pPr>
          </a:lstStyle>
          <a:p>
            <a:fld id="{FEFD197F-2AAA-4837-826E-E978D5070B34}" type="slidenum">
              <a:rPr lang="fr-CA"/>
              <a:pPr/>
              <a:t>‹#›</a:t>
            </a:fld>
            <a:endParaRPr lang="fr-CA"/>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AndChart"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346450" y="549275"/>
            <a:ext cx="5402263" cy="719138"/>
          </a:xfrm>
        </p:spPr>
        <p:txBody>
          <a:bodyPr/>
          <a:lstStyle/>
          <a:p>
            <a:r>
              <a:rPr lang="fr-FR" dirty="0" smtClean="0"/>
              <a:t>CLIQUEZ POUR MODIFIER LE STYLE DU TITRE</a:t>
            </a:r>
            <a:endParaRPr lang="fr-CA" dirty="0"/>
          </a:p>
        </p:txBody>
      </p:sp>
      <p:sp>
        <p:nvSpPr>
          <p:cNvPr id="3" name="Espace réservé du texte 2"/>
          <p:cNvSpPr>
            <a:spLocks noGrp="1"/>
          </p:cNvSpPr>
          <p:nvPr>
            <p:ph type="body" sz="half" idx="1"/>
          </p:nvPr>
        </p:nvSpPr>
        <p:spPr>
          <a:xfrm>
            <a:off x="3348038" y="1557339"/>
            <a:ext cx="5400426" cy="575518"/>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u graphique 3"/>
          <p:cNvSpPr>
            <a:spLocks noGrp="1"/>
          </p:cNvSpPr>
          <p:nvPr>
            <p:ph type="chart" sz="half" idx="2"/>
          </p:nvPr>
        </p:nvSpPr>
        <p:spPr>
          <a:xfrm>
            <a:off x="3347865" y="2348880"/>
            <a:ext cx="5402436" cy="3777283"/>
          </a:xfrm>
        </p:spPr>
        <p:txBody>
          <a:bodyPr/>
          <a:lstStyle/>
          <a:p>
            <a:endParaRPr lang="fr-CA"/>
          </a:p>
        </p:txBody>
      </p:sp>
      <p:sp>
        <p:nvSpPr>
          <p:cNvPr id="5" name="Espace réservé de la date 4"/>
          <p:cNvSpPr>
            <a:spLocks noGrp="1"/>
          </p:cNvSpPr>
          <p:nvPr>
            <p:ph type="dt" sz="half" idx="10"/>
          </p:nvPr>
        </p:nvSpPr>
        <p:spPr>
          <a:xfrm>
            <a:off x="457200" y="6245225"/>
            <a:ext cx="2133600" cy="476250"/>
          </a:xfrm>
        </p:spPr>
        <p:txBody>
          <a:bodyPr/>
          <a:lstStyle>
            <a:lvl1pPr>
              <a:defRPr/>
            </a:lvl1pPr>
          </a:lstStyle>
          <a:p>
            <a:endParaRPr lang="fr-CA"/>
          </a:p>
        </p:txBody>
      </p:sp>
      <p:sp>
        <p:nvSpPr>
          <p:cNvPr id="6" name="Espace réservé du pied de page 5"/>
          <p:cNvSpPr>
            <a:spLocks noGrp="1"/>
          </p:cNvSpPr>
          <p:nvPr>
            <p:ph type="ftr" sz="quarter" idx="11"/>
          </p:nvPr>
        </p:nvSpPr>
        <p:spPr>
          <a:xfrm>
            <a:off x="3124200" y="6245225"/>
            <a:ext cx="2895600" cy="476250"/>
          </a:xfrm>
        </p:spPr>
        <p:txBody>
          <a:bodyPr/>
          <a:lstStyle>
            <a:lvl1pPr>
              <a:defRPr/>
            </a:lvl1pPr>
          </a:lstStyle>
          <a:p>
            <a:endParaRPr lang="fr-CA"/>
          </a:p>
        </p:txBody>
      </p:sp>
      <p:sp>
        <p:nvSpPr>
          <p:cNvPr id="7" name="Espace réservé du numéro de diapositive 6"/>
          <p:cNvSpPr>
            <a:spLocks noGrp="1"/>
          </p:cNvSpPr>
          <p:nvPr>
            <p:ph type="sldNum" sz="quarter" idx="12"/>
          </p:nvPr>
        </p:nvSpPr>
        <p:spPr>
          <a:xfrm>
            <a:off x="6732588" y="0"/>
            <a:ext cx="2133600" cy="476250"/>
          </a:xfrm>
        </p:spPr>
        <p:txBody>
          <a:bodyPr/>
          <a:lstStyle>
            <a:lvl1pPr>
              <a:defRPr/>
            </a:lvl1pPr>
          </a:lstStyle>
          <a:p>
            <a:fld id="{3E399C7F-6768-41C4-B05E-9ED0F0F7AF9E}" type="slidenum">
              <a:rPr lang="fr-CA"/>
              <a:pPr/>
              <a:t>‹#›</a:t>
            </a:fld>
            <a:endParaRPr lang="fr-CA"/>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POUR MODIFIER LE STYLE DU TITRE</a:t>
            </a:r>
            <a:endParaRPr lang="fr-CA"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e la date 3"/>
          <p:cNvSpPr>
            <a:spLocks noGrp="1"/>
          </p:cNvSpPr>
          <p:nvPr>
            <p:ph type="dt" sz="half" idx="10"/>
          </p:nvPr>
        </p:nvSpPr>
        <p:spPr/>
        <p:txBody>
          <a:bodyPr/>
          <a:lstStyle>
            <a:lvl1pPr>
              <a:defRPr/>
            </a:lvl1pPr>
          </a:lstStyle>
          <a:p>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84003ED9-E33B-4FC6-BAFD-0D33E5AED9A1}" type="slidenum">
              <a:rPr lang="fr-CA"/>
              <a:pPr/>
              <a:t>‹#›</a:t>
            </a:fld>
            <a:endParaRPr lang="fr-CA"/>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re de section">
    <p:spTree>
      <p:nvGrpSpPr>
        <p:cNvPr id="1" name=""/>
        <p:cNvGrpSpPr/>
        <p:nvPr/>
      </p:nvGrpSpPr>
      <p:grpSpPr>
        <a:xfrm>
          <a:off x="0" y="0"/>
          <a:ext cx="0" cy="0"/>
          <a:chOff x="0" y="0"/>
          <a:chExt cx="0" cy="0"/>
        </a:xfrm>
      </p:grpSpPr>
      <p:pic>
        <p:nvPicPr>
          <p:cNvPr id="3082" name="Picture 10" descr="PowerP_FondFoncé"/>
          <p:cNvPicPr>
            <a:picLocks noChangeAspect="1" noChangeArrowheads="1"/>
          </p:cNvPicPr>
          <p:nvPr userDrawn="1"/>
        </p:nvPicPr>
        <p:blipFill>
          <a:blip r:embed="rId2" cstate="print"/>
          <a:srcRect/>
          <a:stretch>
            <a:fillRect/>
          </a:stretch>
        </p:blipFill>
        <p:spPr bwMode="auto">
          <a:xfrm>
            <a:off x="0" y="0"/>
            <a:ext cx="9180513" cy="6858000"/>
          </a:xfrm>
          <a:prstGeom prst="rect">
            <a:avLst/>
          </a:prstGeom>
          <a:noFill/>
        </p:spPr>
      </p:pic>
      <p:sp>
        <p:nvSpPr>
          <p:cNvPr id="3074" name="Rectangle 2"/>
          <p:cNvSpPr>
            <a:spLocks noGrp="1" noChangeArrowheads="1"/>
          </p:cNvSpPr>
          <p:nvPr>
            <p:ph type="ctrTitle" hasCustomPrompt="1"/>
          </p:nvPr>
        </p:nvSpPr>
        <p:spPr>
          <a:xfrm>
            <a:off x="3348038" y="2781300"/>
            <a:ext cx="5400675" cy="720725"/>
          </a:xfrm>
        </p:spPr>
        <p:txBody>
          <a:bodyPr anchor="b"/>
          <a:lstStyle>
            <a:lvl1pPr>
              <a:defRPr/>
            </a:lvl1pPr>
          </a:lstStyle>
          <a:p>
            <a:r>
              <a:rPr lang="fr-FR" dirty="0" smtClean="0"/>
              <a:t>CLIQUEZ POUR MODIFIER LE STYLE DU TITRE</a:t>
            </a:r>
            <a:endParaRPr lang="en-CA" dirty="0"/>
          </a:p>
        </p:txBody>
      </p:sp>
      <p:sp>
        <p:nvSpPr>
          <p:cNvPr id="3075" name="Rectangle 3"/>
          <p:cNvSpPr>
            <a:spLocks noGrp="1" noChangeArrowheads="1"/>
          </p:cNvSpPr>
          <p:nvPr>
            <p:ph type="subTitle" idx="1"/>
          </p:nvPr>
        </p:nvSpPr>
        <p:spPr>
          <a:xfrm>
            <a:off x="3348038" y="3573388"/>
            <a:ext cx="5400675" cy="647700"/>
          </a:xfrm>
        </p:spPr>
        <p:txBody>
          <a:bodyPr tIns="0"/>
          <a:lstStyle>
            <a:lvl1pPr marL="0">
              <a:spcBef>
                <a:spcPts val="300"/>
              </a:spcBef>
              <a:defRPr sz="1800">
                <a:solidFill>
                  <a:srgbClr val="959694"/>
                </a:solidFill>
              </a:defRPr>
            </a:lvl1pPr>
          </a:lstStyle>
          <a:p>
            <a:r>
              <a:rPr lang="fr-FR" dirty="0" smtClean="0"/>
              <a:t>Cliquez pour modifier le style des sous-titres du masque</a:t>
            </a:r>
            <a:endParaRPr lang="en-CA"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sz="1800"/>
            </a:lvl1pPr>
          </a:lstStyle>
          <a:p>
            <a:r>
              <a:rPr lang="fr-FR" dirty="0" smtClean="0"/>
              <a:t>CLIQUEZ POUR MODIFIER LE STYLE DU TITRE</a:t>
            </a:r>
            <a:endParaRPr lang="fr-CA" dirty="0"/>
          </a:p>
        </p:txBody>
      </p:sp>
      <p:sp>
        <p:nvSpPr>
          <p:cNvPr id="3" name="Espace réservé du contenu 2"/>
          <p:cNvSpPr>
            <a:spLocks noGrp="1"/>
          </p:cNvSpPr>
          <p:nvPr>
            <p:ph sz="half" idx="1"/>
          </p:nvPr>
        </p:nvSpPr>
        <p:spPr>
          <a:xfrm>
            <a:off x="3348038" y="1557338"/>
            <a:ext cx="2624137" cy="4568825"/>
          </a:xfrm>
        </p:spPr>
        <p:txBody>
          <a:bodyPr/>
          <a:lstStyle>
            <a:lvl1pPr>
              <a:defRPr sz="1200"/>
            </a:lvl1pPr>
            <a:lvl2pPr>
              <a:defRPr sz="1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u contenu 3"/>
          <p:cNvSpPr>
            <a:spLocks noGrp="1"/>
          </p:cNvSpPr>
          <p:nvPr>
            <p:ph sz="half" idx="2"/>
          </p:nvPr>
        </p:nvSpPr>
        <p:spPr>
          <a:xfrm>
            <a:off x="6124575" y="1557338"/>
            <a:ext cx="2625725" cy="4568825"/>
          </a:xfrm>
        </p:spPr>
        <p:txBody>
          <a:bodyPr/>
          <a:lstStyle>
            <a:lvl1pPr>
              <a:defRPr sz="1200"/>
            </a:lvl1pPr>
            <a:lvl2pPr>
              <a:defRPr sz="1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5" name="Espace réservé de la date 4"/>
          <p:cNvSpPr>
            <a:spLocks noGrp="1"/>
          </p:cNvSpPr>
          <p:nvPr>
            <p:ph type="dt" sz="half" idx="10"/>
          </p:nvPr>
        </p:nvSpPr>
        <p:spPr/>
        <p:txBody>
          <a:bodyPr/>
          <a:lstStyle>
            <a:lvl1pPr>
              <a:defRPr/>
            </a:lvl1pPr>
          </a:lstStyle>
          <a:p>
            <a:endParaRPr lang="fr-CA"/>
          </a:p>
        </p:txBody>
      </p:sp>
      <p:sp>
        <p:nvSpPr>
          <p:cNvPr id="6" name="Espace réservé du pied de page 5"/>
          <p:cNvSpPr>
            <a:spLocks noGrp="1"/>
          </p:cNvSpPr>
          <p:nvPr>
            <p:ph type="ftr" sz="quarter" idx="11"/>
          </p:nvPr>
        </p:nvSpPr>
        <p:spPr/>
        <p:txBody>
          <a:bodyPr/>
          <a:lstStyle>
            <a:lvl1pPr>
              <a:defRPr/>
            </a:lvl1pPr>
          </a:lstStyle>
          <a:p>
            <a:endParaRPr lang="fr-CA"/>
          </a:p>
        </p:txBody>
      </p:sp>
      <p:sp>
        <p:nvSpPr>
          <p:cNvPr id="7" name="Espace réservé du numéro de diapositive 6"/>
          <p:cNvSpPr>
            <a:spLocks noGrp="1"/>
          </p:cNvSpPr>
          <p:nvPr>
            <p:ph type="sldNum" sz="quarter" idx="12"/>
          </p:nvPr>
        </p:nvSpPr>
        <p:spPr/>
        <p:txBody>
          <a:bodyPr/>
          <a:lstStyle>
            <a:lvl1pPr>
              <a:defRPr/>
            </a:lvl1pPr>
          </a:lstStyle>
          <a:p>
            <a:fld id="{0906F7E4-7FA1-4D59-8174-F5C976DB193C}" type="slidenum">
              <a:rPr lang="fr-CA"/>
              <a:pPr/>
              <a:t>‹#›</a:t>
            </a:fld>
            <a:endParaRPr lang="fr-CA"/>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AndChart"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3346450" y="549275"/>
            <a:ext cx="5402263" cy="719138"/>
          </a:xfrm>
        </p:spPr>
        <p:txBody>
          <a:bodyPr/>
          <a:lstStyle/>
          <a:p>
            <a:r>
              <a:rPr lang="fr-FR" smtClean="0"/>
              <a:t>Cliquez pour modifier le style du titre</a:t>
            </a:r>
            <a:endParaRPr lang="fr-CA"/>
          </a:p>
        </p:txBody>
      </p:sp>
      <p:sp>
        <p:nvSpPr>
          <p:cNvPr id="3" name="Espace réservé du texte 2"/>
          <p:cNvSpPr>
            <a:spLocks noGrp="1"/>
          </p:cNvSpPr>
          <p:nvPr>
            <p:ph type="body" sz="half" idx="1"/>
          </p:nvPr>
        </p:nvSpPr>
        <p:spPr>
          <a:xfrm>
            <a:off x="3348038" y="1557339"/>
            <a:ext cx="5400426" cy="575518"/>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u graphique 3"/>
          <p:cNvSpPr>
            <a:spLocks noGrp="1"/>
          </p:cNvSpPr>
          <p:nvPr>
            <p:ph type="chart" sz="half" idx="2"/>
          </p:nvPr>
        </p:nvSpPr>
        <p:spPr>
          <a:xfrm>
            <a:off x="3316407" y="2420888"/>
            <a:ext cx="5433894" cy="3705275"/>
          </a:xfrm>
        </p:spPr>
        <p:txBody>
          <a:bodyPr/>
          <a:lstStyle/>
          <a:p>
            <a:r>
              <a:rPr lang="fr-FR" smtClean="0"/>
              <a:t>Cliquez sur l'icône pour ajouter un graphique</a:t>
            </a:r>
            <a:endParaRPr lang="fr-CA"/>
          </a:p>
        </p:txBody>
      </p:sp>
      <p:sp>
        <p:nvSpPr>
          <p:cNvPr id="5" name="Espace réservé de la date 4"/>
          <p:cNvSpPr>
            <a:spLocks noGrp="1"/>
          </p:cNvSpPr>
          <p:nvPr>
            <p:ph type="dt" sz="half" idx="10"/>
          </p:nvPr>
        </p:nvSpPr>
        <p:spPr>
          <a:xfrm>
            <a:off x="457200" y="6245225"/>
            <a:ext cx="2133600" cy="476250"/>
          </a:xfrm>
        </p:spPr>
        <p:txBody>
          <a:bodyPr/>
          <a:lstStyle>
            <a:lvl1pPr>
              <a:defRPr/>
            </a:lvl1pPr>
          </a:lstStyle>
          <a:p>
            <a:endParaRPr lang="fr-CA"/>
          </a:p>
        </p:txBody>
      </p:sp>
      <p:sp>
        <p:nvSpPr>
          <p:cNvPr id="6" name="Espace réservé du pied de page 5"/>
          <p:cNvSpPr>
            <a:spLocks noGrp="1"/>
          </p:cNvSpPr>
          <p:nvPr>
            <p:ph type="ftr" sz="quarter" idx="11"/>
          </p:nvPr>
        </p:nvSpPr>
        <p:spPr>
          <a:xfrm>
            <a:off x="3124200" y="6245225"/>
            <a:ext cx="2895600" cy="476250"/>
          </a:xfrm>
        </p:spPr>
        <p:txBody>
          <a:bodyPr/>
          <a:lstStyle>
            <a:lvl1pPr>
              <a:defRPr/>
            </a:lvl1pPr>
          </a:lstStyle>
          <a:p>
            <a:endParaRPr lang="fr-CA"/>
          </a:p>
        </p:txBody>
      </p:sp>
      <p:sp>
        <p:nvSpPr>
          <p:cNvPr id="7" name="Espace réservé du numéro de diapositive 6"/>
          <p:cNvSpPr>
            <a:spLocks noGrp="1"/>
          </p:cNvSpPr>
          <p:nvPr>
            <p:ph type="sldNum" sz="quarter" idx="12"/>
          </p:nvPr>
        </p:nvSpPr>
        <p:spPr>
          <a:xfrm>
            <a:off x="6732588" y="0"/>
            <a:ext cx="2133600" cy="476250"/>
          </a:xfrm>
        </p:spPr>
        <p:txBody>
          <a:bodyPr/>
          <a:lstStyle>
            <a:lvl1pPr>
              <a:defRPr/>
            </a:lvl1pPr>
          </a:lstStyle>
          <a:p>
            <a:fld id="{22268779-5018-4CFD-A290-668F303DCFB4}" type="slidenum">
              <a:rPr lang="fr-CA"/>
              <a:pPr/>
              <a:t>‹#›</a:t>
            </a:fld>
            <a:endParaRPr lang="fr-CA"/>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5" name="Picture 6" descr="PowerP_FondPageTitr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58371" name="Rectangle 3"/>
          <p:cNvSpPr>
            <a:spLocks noGrp="1" noChangeArrowheads="1"/>
          </p:cNvSpPr>
          <p:nvPr>
            <p:ph type="ctrTitle"/>
          </p:nvPr>
        </p:nvSpPr>
        <p:spPr>
          <a:xfrm>
            <a:off x="3995936" y="3140323"/>
            <a:ext cx="4752777" cy="720725"/>
          </a:xfrm>
        </p:spPr>
        <p:txBody>
          <a:bodyPr anchor="ctr" anchorCtr="0"/>
          <a:lstStyle>
            <a:lvl1pPr>
              <a:defRPr/>
            </a:lvl1pPr>
          </a:lstStyle>
          <a:p>
            <a:r>
              <a:rPr lang="en-CA" dirty="0"/>
              <a:t>CLIQUEZ POUR MODIFIER LE STYLE DU TITRE</a:t>
            </a: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CECDEDEC-16CC-40F1-BB99-96E7DDD5CDDF}" type="slidenum">
              <a:rPr lang="fr-CA"/>
              <a:pPr/>
              <a:t>‹#›</a:t>
            </a:fld>
            <a:endParaRPr lang="fr-CA"/>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re de section">
    <p:spTree>
      <p:nvGrpSpPr>
        <p:cNvPr id="1" name=""/>
        <p:cNvGrpSpPr/>
        <p:nvPr/>
      </p:nvGrpSpPr>
      <p:grpSpPr>
        <a:xfrm>
          <a:off x="0" y="0"/>
          <a:ext cx="0" cy="0"/>
          <a:chOff x="0" y="0"/>
          <a:chExt cx="0" cy="0"/>
        </a:xfrm>
      </p:grpSpPr>
      <p:pic>
        <p:nvPicPr>
          <p:cNvPr id="58370" name="Picture 2" descr="PowerP_FondFoncé"/>
          <p:cNvPicPr>
            <a:picLocks noChangeAspect="1" noChangeArrowheads="1"/>
          </p:cNvPicPr>
          <p:nvPr userDrawn="1"/>
        </p:nvPicPr>
        <p:blipFill>
          <a:blip r:embed="rId2" cstate="print"/>
          <a:srcRect/>
          <a:stretch>
            <a:fillRect/>
          </a:stretch>
        </p:blipFill>
        <p:spPr bwMode="auto">
          <a:xfrm>
            <a:off x="0" y="0"/>
            <a:ext cx="9180513" cy="6858000"/>
          </a:xfrm>
          <a:prstGeom prst="rect">
            <a:avLst/>
          </a:prstGeom>
          <a:noFill/>
        </p:spPr>
      </p:pic>
      <p:sp>
        <p:nvSpPr>
          <p:cNvPr id="58371" name="Rectangle 3"/>
          <p:cNvSpPr>
            <a:spLocks noGrp="1" noChangeArrowheads="1"/>
          </p:cNvSpPr>
          <p:nvPr>
            <p:ph type="ctrTitle"/>
          </p:nvPr>
        </p:nvSpPr>
        <p:spPr>
          <a:xfrm>
            <a:off x="3348038" y="2781300"/>
            <a:ext cx="5400675" cy="720725"/>
          </a:xfrm>
        </p:spPr>
        <p:txBody>
          <a:bodyPr anchor="b"/>
          <a:lstStyle>
            <a:lvl1pPr>
              <a:defRPr/>
            </a:lvl1pPr>
          </a:lstStyle>
          <a:p>
            <a:r>
              <a:rPr lang="en-CA"/>
              <a:t>CLIQUEZ POUR MODIFIER LE STYLE DU TITRE</a:t>
            </a:r>
          </a:p>
        </p:txBody>
      </p:sp>
      <p:sp>
        <p:nvSpPr>
          <p:cNvPr id="58372" name="Rectangle 4"/>
          <p:cNvSpPr>
            <a:spLocks noGrp="1" noChangeArrowheads="1"/>
          </p:cNvSpPr>
          <p:nvPr>
            <p:ph type="subTitle" idx="1"/>
          </p:nvPr>
        </p:nvSpPr>
        <p:spPr>
          <a:xfrm>
            <a:off x="3348038" y="3573388"/>
            <a:ext cx="5400675" cy="647700"/>
          </a:xfrm>
        </p:spPr>
        <p:txBody>
          <a:bodyPr tIns="0"/>
          <a:lstStyle>
            <a:lvl1pPr>
              <a:defRPr sz="1800">
                <a:solidFill>
                  <a:srgbClr val="959694"/>
                </a:solidFill>
              </a:defRPr>
            </a:lvl1pPr>
          </a:lstStyle>
          <a:p>
            <a:r>
              <a:rPr lang="en-CA" dirty="0" err="1"/>
              <a:t>Cliquez</a:t>
            </a:r>
            <a:r>
              <a:rPr lang="en-CA" dirty="0"/>
              <a:t> pour modifier le style des </a:t>
            </a:r>
            <a:r>
              <a:rPr lang="en-CA" dirty="0" err="1"/>
              <a:t>sous</a:t>
            </a:r>
            <a:r>
              <a:rPr lang="en-CA" dirty="0"/>
              <a:t>-titres du masque</a:t>
            </a: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9.xml"/><Relationship Id="rId7"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pic>
        <p:nvPicPr>
          <p:cNvPr id="1033" name="Picture 9" descr="PowerP_FondFoncé"/>
          <p:cNvPicPr>
            <a:picLocks noChangeAspect="1" noChangeArrowheads="1"/>
          </p:cNvPicPr>
          <p:nvPr/>
        </p:nvPicPr>
        <p:blipFill>
          <a:blip r:embed="rId9" cstate="print"/>
          <a:srcRect/>
          <a:stretch>
            <a:fillRect/>
          </a:stretch>
        </p:blipFill>
        <p:spPr bwMode="auto">
          <a:xfrm>
            <a:off x="0" y="0"/>
            <a:ext cx="9180513" cy="6858000"/>
          </a:xfrm>
          <a:prstGeom prst="rect">
            <a:avLst/>
          </a:prstGeom>
          <a:noFill/>
        </p:spPr>
      </p:pic>
      <p:sp>
        <p:nvSpPr>
          <p:cNvPr id="1026" name="Rectangle 2"/>
          <p:cNvSpPr>
            <a:spLocks noGrp="1" noChangeArrowheads="1"/>
          </p:cNvSpPr>
          <p:nvPr>
            <p:ph type="title"/>
          </p:nvPr>
        </p:nvSpPr>
        <p:spPr bwMode="auto">
          <a:xfrm>
            <a:off x="3346450" y="549275"/>
            <a:ext cx="5402263" cy="719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CA" dirty="0" smtClean="0"/>
              <a:t>CLIQUEZ POUR MODIFIER LE STYLE DU TITRE</a:t>
            </a:r>
          </a:p>
        </p:txBody>
      </p:sp>
      <p:sp>
        <p:nvSpPr>
          <p:cNvPr id="1027" name="Rectangle 3"/>
          <p:cNvSpPr>
            <a:spLocks noGrp="1" noChangeArrowheads="1"/>
          </p:cNvSpPr>
          <p:nvPr>
            <p:ph type="body" idx="1"/>
          </p:nvPr>
        </p:nvSpPr>
        <p:spPr bwMode="auto">
          <a:xfrm>
            <a:off x="3348038" y="1557338"/>
            <a:ext cx="5402262" cy="4568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CA"/>
          </a:p>
        </p:txBody>
      </p:sp>
      <p:sp>
        <p:nvSpPr>
          <p:cNvPr id="1030" name="Rectangle 6"/>
          <p:cNvSpPr>
            <a:spLocks noGrp="1" noChangeArrowheads="1"/>
          </p:cNvSpPr>
          <p:nvPr>
            <p:ph type="sldNum" sz="quarter" idx="4"/>
          </p:nvPr>
        </p:nvSpPr>
        <p:spPr bwMode="auto">
          <a:xfrm>
            <a:off x="6732588" y="0"/>
            <a:ext cx="2133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fld id="{48C59935-D960-4775-943B-B99971004FA8}" type="slidenum">
              <a:rPr lang="fr-CA"/>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74" r:id="rId3"/>
    <p:sldLayoutId id="2147483654" r:id="rId4"/>
    <p:sldLayoutId id="2147483673" r:id="rId5"/>
    <p:sldLayoutId id="2147483676" r:id="rId6"/>
  </p:sldLayoutIdLst>
  <p:transition>
    <p:fade thruBlk="1"/>
  </p:transition>
  <p:hf hdr="0" ftr="0" dt="0"/>
  <p:txStyles>
    <p:titleStyle>
      <a:lvl1pPr algn="l" rtl="0" eaLnBrk="1" fontAlgn="base" hangingPunct="1">
        <a:spcBef>
          <a:spcPct val="0"/>
        </a:spcBef>
        <a:spcAft>
          <a:spcPct val="0"/>
        </a:spcAft>
        <a:defRPr>
          <a:solidFill>
            <a:srgbClr val="D06E19"/>
          </a:solidFill>
          <a:latin typeface="+mj-lt"/>
          <a:ea typeface="+mj-ea"/>
          <a:cs typeface="+mj-cs"/>
        </a:defRPr>
      </a:lvl1pPr>
      <a:lvl2pPr algn="l" rtl="0" eaLnBrk="1" fontAlgn="base" hangingPunct="1">
        <a:spcBef>
          <a:spcPct val="0"/>
        </a:spcBef>
        <a:spcAft>
          <a:spcPct val="0"/>
        </a:spcAft>
        <a:defRPr>
          <a:solidFill>
            <a:srgbClr val="D06E19"/>
          </a:solidFill>
          <a:latin typeface="Arial" charset="0"/>
          <a:cs typeface="Arial" charset="0"/>
        </a:defRPr>
      </a:lvl2pPr>
      <a:lvl3pPr algn="l" rtl="0" eaLnBrk="1" fontAlgn="base" hangingPunct="1">
        <a:spcBef>
          <a:spcPct val="0"/>
        </a:spcBef>
        <a:spcAft>
          <a:spcPct val="0"/>
        </a:spcAft>
        <a:defRPr>
          <a:solidFill>
            <a:srgbClr val="D06E19"/>
          </a:solidFill>
          <a:latin typeface="Arial" charset="0"/>
          <a:cs typeface="Arial" charset="0"/>
        </a:defRPr>
      </a:lvl3pPr>
      <a:lvl4pPr algn="l" rtl="0" eaLnBrk="1" fontAlgn="base" hangingPunct="1">
        <a:spcBef>
          <a:spcPct val="0"/>
        </a:spcBef>
        <a:spcAft>
          <a:spcPct val="0"/>
        </a:spcAft>
        <a:defRPr>
          <a:solidFill>
            <a:srgbClr val="D06E19"/>
          </a:solidFill>
          <a:latin typeface="Arial" charset="0"/>
          <a:cs typeface="Arial" charset="0"/>
        </a:defRPr>
      </a:lvl4pPr>
      <a:lvl5pPr algn="l" rtl="0" eaLnBrk="1" fontAlgn="base" hangingPunct="1">
        <a:spcBef>
          <a:spcPct val="0"/>
        </a:spcBef>
        <a:spcAft>
          <a:spcPct val="0"/>
        </a:spcAft>
        <a:defRPr>
          <a:solidFill>
            <a:srgbClr val="D06E19"/>
          </a:solidFill>
          <a:latin typeface="Arial" charset="0"/>
          <a:cs typeface="Arial" charset="0"/>
        </a:defRPr>
      </a:lvl5pPr>
      <a:lvl6pPr marL="457200" algn="l" rtl="0" eaLnBrk="1" fontAlgn="base" hangingPunct="1">
        <a:spcBef>
          <a:spcPct val="0"/>
        </a:spcBef>
        <a:spcAft>
          <a:spcPct val="0"/>
        </a:spcAft>
        <a:defRPr>
          <a:solidFill>
            <a:srgbClr val="D06E19"/>
          </a:solidFill>
          <a:latin typeface="Arial" charset="0"/>
          <a:cs typeface="Arial" charset="0"/>
        </a:defRPr>
      </a:lvl6pPr>
      <a:lvl7pPr marL="914400" algn="l" rtl="0" eaLnBrk="1" fontAlgn="base" hangingPunct="1">
        <a:spcBef>
          <a:spcPct val="0"/>
        </a:spcBef>
        <a:spcAft>
          <a:spcPct val="0"/>
        </a:spcAft>
        <a:defRPr>
          <a:solidFill>
            <a:srgbClr val="D06E19"/>
          </a:solidFill>
          <a:latin typeface="Arial" charset="0"/>
          <a:cs typeface="Arial" charset="0"/>
        </a:defRPr>
      </a:lvl7pPr>
      <a:lvl8pPr marL="1371600" algn="l" rtl="0" eaLnBrk="1" fontAlgn="base" hangingPunct="1">
        <a:spcBef>
          <a:spcPct val="0"/>
        </a:spcBef>
        <a:spcAft>
          <a:spcPct val="0"/>
        </a:spcAft>
        <a:defRPr>
          <a:solidFill>
            <a:srgbClr val="D06E19"/>
          </a:solidFill>
          <a:latin typeface="Arial" charset="0"/>
          <a:cs typeface="Arial" charset="0"/>
        </a:defRPr>
      </a:lvl8pPr>
      <a:lvl9pPr marL="1828800" algn="l" rtl="0" eaLnBrk="1" fontAlgn="base" hangingPunct="1">
        <a:spcBef>
          <a:spcPct val="0"/>
        </a:spcBef>
        <a:spcAft>
          <a:spcPct val="0"/>
        </a:spcAft>
        <a:defRPr>
          <a:solidFill>
            <a:srgbClr val="D06E19"/>
          </a:solidFill>
          <a:latin typeface="Arial" charset="0"/>
          <a:cs typeface="Arial" charset="0"/>
        </a:defRPr>
      </a:lvl9pPr>
    </p:titleStyle>
    <p:bodyStyle>
      <a:lvl1pPr algn="l" rtl="0" eaLnBrk="1" fontAlgn="base" hangingPunct="1">
        <a:lnSpc>
          <a:spcPts val="1600"/>
        </a:lnSpc>
        <a:spcBef>
          <a:spcPct val="0"/>
        </a:spcBef>
        <a:spcAft>
          <a:spcPts val="1200"/>
        </a:spcAft>
        <a:defRPr sz="1200">
          <a:solidFill>
            <a:schemeClr val="bg1"/>
          </a:solidFill>
          <a:latin typeface="+mn-lt"/>
          <a:ea typeface="+mn-ea"/>
          <a:cs typeface="+mn-cs"/>
        </a:defRPr>
      </a:lvl1pPr>
      <a:lvl2pPr marL="274638" indent="-92075" algn="l" rtl="0" eaLnBrk="1" fontAlgn="base" hangingPunct="1">
        <a:lnSpc>
          <a:spcPts val="1600"/>
        </a:lnSpc>
        <a:spcBef>
          <a:spcPct val="0"/>
        </a:spcBef>
        <a:spcAft>
          <a:spcPts val="400"/>
        </a:spcAft>
        <a:buChar char="•"/>
        <a:defRPr sz="1200">
          <a:solidFill>
            <a:schemeClr val="bg1"/>
          </a:solidFill>
          <a:latin typeface="+mn-lt"/>
          <a:cs typeface="+mn-cs"/>
        </a:defRPr>
      </a:lvl2pPr>
      <a:lvl3pPr marL="1150938"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pic>
        <p:nvPicPr>
          <p:cNvPr id="57352" name="Picture 8" descr="PowerP_FondBlanc"/>
          <p:cNvPicPr>
            <a:picLocks noChangeAspect="1" noChangeArrowheads="1"/>
          </p:cNvPicPr>
          <p:nvPr/>
        </p:nvPicPr>
        <p:blipFill>
          <a:blip r:embed="rId8" cstate="print"/>
          <a:srcRect/>
          <a:stretch>
            <a:fillRect/>
          </a:stretch>
        </p:blipFill>
        <p:spPr bwMode="auto">
          <a:xfrm>
            <a:off x="0" y="0"/>
            <a:ext cx="9144000" cy="6858000"/>
          </a:xfrm>
          <a:prstGeom prst="rect">
            <a:avLst/>
          </a:prstGeom>
          <a:noFill/>
        </p:spPr>
      </p:pic>
      <p:sp>
        <p:nvSpPr>
          <p:cNvPr id="57347" name="Rectangle 3"/>
          <p:cNvSpPr>
            <a:spLocks noGrp="1" noChangeArrowheads="1"/>
          </p:cNvSpPr>
          <p:nvPr>
            <p:ph type="title"/>
          </p:nvPr>
        </p:nvSpPr>
        <p:spPr bwMode="auto">
          <a:xfrm>
            <a:off x="3346450" y="549275"/>
            <a:ext cx="5402263" cy="719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57348" name="Rectangle 4"/>
          <p:cNvSpPr>
            <a:spLocks noGrp="1" noChangeArrowheads="1"/>
          </p:cNvSpPr>
          <p:nvPr>
            <p:ph type="body" idx="1"/>
          </p:nvPr>
        </p:nvSpPr>
        <p:spPr bwMode="auto">
          <a:xfrm>
            <a:off x="3348038" y="1557338"/>
            <a:ext cx="5402262" cy="4568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5734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CA"/>
          </a:p>
        </p:txBody>
      </p:sp>
      <p:sp>
        <p:nvSpPr>
          <p:cNvPr id="5735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CA"/>
          </a:p>
        </p:txBody>
      </p:sp>
      <p:sp>
        <p:nvSpPr>
          <p:cNvPr id="57351" name="Rectangle 7"/>
          <p:cNvSpPr>
            <a:spLocks noGrp="1" noChangeArrowheads="1"/>
          </p:cNvSpPr>
          <p:nvPr>
            <p:ph type="sldNum" sz="quarter" idx="4"/>
          </p:nvPr>
        </p:nvSpPr>
        <p:spPr bwMode="auto">
          <a:xfrm>
            <a:off x="6732588" y="0"/>
            <a:ext cx="2133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a:lvl1pPr>
          </a:lstStyle>
          <a:p>
            <a:fld id="{BAC16AEA-82AB-413E-A969-EE972E9394D9}" type="slidenum">
              <a:rPr lang="fr-CA"/>
              <a:pPr/>
              <a:t>‹#›</a:t>
            </a:fld>
            <a:endParaRPr lang="fr-CA"/>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75" r:id="rId3"/>
    <p:sldLayoutId id="2147483664" r:id="rId4"/>
    <p:sldLayoutId id="2147483672" r:id="rId5"/>
  </p:sldLayoutIdLst>
  <p:transition>
    <p:fade thruBlk="1"/>
  </p:transition>
  <p:hf hdr="0" ftr="0" dt="0"/>
  <p:txStyles>
    <p:titleStyle>
      <a:lvl1pPr algn="l" rtl="0" fontAlgn="base">
        <a:spcBef>
          <a:spcPct val="0"/>
        </a:spcBef>
        <a:spcAft>
          <a:spcPct val="0"/>
        </a:spcAft>
        <a:defRPr>
          <a:solidFill>
            <a:srgbClr val="D06E19"/>
          </a:solidFill>
          <a:latin typeface="+mj-lt"/>
          <a:ea typeface="+mj-ea"/>
          <a:cs typeface="+mj-cs"/>
        </a:defRPr>
      </a:lvl1pPr>
      <a:lvl2pPr algn="l" rtl="0" fontAlgn="base">
        <a:spcBef>
          <a:spcPct val="0"/>
        </a:spcBef>
        <a:spcAft>
          <a:spcPct val="0"/>
        </a:spcAft>
        <a:defRPr>
          <a:solidFill>
            <a:srgbClr val="D06E19"/>
          </a:solidFill>
          <a:latin typeface="Arial" charset="0"/>
          <a:cs typeface="Arial" charset="0"/>
        </a:defRPr>
      </a:lvl2pPr>
      <a:lvl3pPr algn="l" rtl="0" fontAlgn="base">
        <a:spcBef>
          <a:spcPct val="0"/>
        </a:spcBef>
        <a:spcAft>
          <a:spcPct val="0"/>
        </a:spcAft>
        <a:defRPr>
          <a:solidFill>
            <a:srgbClr val="D06E19"/>
          </a:solidFill>
          <a:latin typeface="Arial" charset="0"/>
          <a:cs typeface="Arial" charset="0"/>
        </a:defRPr>
      </a:lvl3pPr>
      <a:lvl4pPr algn="l" rtl="0" fontAlgn="base">
        <a:spcBef>
          <a:spcPct val="0"/>
        </a:spcBef>
        <a:spcAft>
          <a:spcPct val="0"/>
        </a:spcAft>
        <a:defRPr>
          <a:solidFill>
            <a:srgbClr val="D06E19"/>
          </a:solidFill>
          <a:latin typeface="Arial" charset="0"/>
          <a:cs typeface="Arial" charset="0"/>
        </a:defRPr>
      </a:lvl4pPr>
      <a:lvl5pPr algn="l" rtl="0" fontAlgn="base">
        <a:spcBef>
          <a:spcPct val="0"/>
        </a:spcBef>
        <a:spcAft>
          <a:spcPct val="0"/>
        </a:spcAft>
        <a:defRPr>
          <a:solidFill>
            <a:srgbClr val="D06E19"/>
          </a:solidFill>
          <a:latin typeface="Arial" charset="0"/>
          <a:cs typeface="Arial" charset="0"/>
        </a:defRPr>
      </a:lvl5pPr>
      <a:lvl6pPr marL="457200" algn="l" rtl="0" fontAlgn="base">
        <a:spcBef>
          <a:spcPct val="0"/>
        </a:spcBef>
        <a:spcAft>
          <a:spcPct val="0"/>
        </a:spcAft>
        <a:defRPr>
          <a:solidFill>
            <a:srgbClr val="D06E19"/>
          </a:solidFill>
          <a:latin typeface="Arial" charset="0"/>
          <a:cs typeface="Arial" charset="0"/>
        </a:defRPr>
      </a:lvl6pPr>
      <a:lvl7pPr marL="914400" algn="l" rtl="0" fontAlgn="base">
        <a:spcBef>
          <a:spcPct val="0"/>
        </a:spcBef>
        <a:spcAft>
          <a:spcPct val="0"/>
        </a:spcAft>
        <a:defRPr>
          <a:solidFill>
            <a:srgbClr val="D06E19"/>
          </a:solidFill>
          <a:latin typeface="Arial" charset="0"/>
          <a:cs typeface="Arial" charset="0"/>
        </a:defRPr>
      </a:lvl7pPr>
      <a:lvl8pPr marL="1371600" algn="l" rtl="0" fontAlgn="base">
        <a:spcBef>
          <a:spcPct val="0"/>
        </a:spcBef>
        <a:spcAft>
          <a:spcPct val="0"/>
        </a:spcAft>
        <a:defRPr>
          <a:solidFill>
            <a:srgbClr val="D06E19"/>
          </a:solidFill>
          <a:latin typeface="Arial" charset="0"/>
          <a:cs typeface="Arial" charset="0"/>
        </a:defRPr>
      </a:lvl8pPr>
      <a:lvl9pPr marL="1828800" algn="l" rtl="0" fontAlgn="base">
        <a:spcBef>
          <a:spcPct val="0"/>
        </a:spcBef>
        <a:spcAft>
          <a:spcPct val="0"/>
        </a:spcAft>
        <a:defRPr>
          <a:solidFill>
            <a:srgbClr val="D06E19"/>
          </a:solidFill>
          <a:latin typeface="Arial" charset="0"/>
          <a:cs typeface="Arial" charset="0"/>
        </a:defRPr>
      </a:lvl9pPr>
    </p:titleStyle>
    <p:bodyStyle>
      <a:lvl1pPr algn="l" rtl="0" fontAlgn="base">
        <a:lnSpc>
          <a:spcPts val="1600"/>
        </a:lnSpc>
        <a:spcBef>
          <a:spcPct val="0"/>
        </a:spcBef>
        <a:spcAft>
          <a:spcPts val="1200"/>
        </a:spcAft>
        <a:defRPr sz="1200">
          <a:solidFill>
            <a:schemeClr val="tx1"/>
          </a:solidFill>
          <a:latin typeface="+mn-lt"/>
          <a:ea typeface="+mn-ea"/>
          <a:cs typeface="+mn-cs"/>
        </a:defRPr>
      </a:lvl1pPr>
      <a:lvl2pPr marL="274638" indent="-92075" algn="l" rtl="0" fontAlgn="base">
        <a:lnSpc>
          <a:spcPts val="1600"/>
        </a:lnSpc>
        <a:spcBef>
          <a:spcPct val="0"/>
        </a:spcBef>
        <a:spcAft>
          <a:spcPts val="400"/>
        </a:spcAft>
        <a:buChar char="•"/>
        <a:defRPr sz="1200">
          <a:solidFill>
            <a:schemeClr val="tx1"/>
          </a:solidFill>
          <a:latin typeface="+mn-lt"/>
          <a:cs typeface="+mn-cs"/>
        </a:defRPr>
      </a:lvl2pPr>
      <a:lvl3pPr marL="1150938"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6.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8.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4" cstate="print"/>
          <a:srcRect/>
          <a:stretch>
            <a:fillRect/>
          </a:stretch>
        </p:blipFill>
        <p:spPr bwMode="auto">
          <a:xfrm>
            <a:off x="35496" y="6381329"/>
            <a:ext cx="1331639" cy="476671"/>
          </a:xfrm>
          <a:prstGeom prst="rect">
            <a:avLst/>
          </a:prstGeom>
          <a:noFill/>
          <a:ln w="9525">
            <a:noFill/>
            <a:miter lim="800000"/>
            <a:headEnd/>
            <a:tailEnd/>
          </a:ln>
          <a:effectLst/>
        </p:spPr>
      </p:pic>
      <p:sp>
        <p:nvSpPr>
          <p:cNvPr id="12" name="Content Placeholder 3"/>
          <p:cNvSpPr txBox="1">
            <a:spLocks/>
          </p:cNvSpPr>
          <p:nvPr/>
        </p:nvSpPr>
        <p:spPr>
          <a:xfrm>
            <a:off x="3779912" y="1700808"/>
            <a:ext cx="4680520" cy="4320480"/>
          </a:xfrm>
          <a:prstGeom prst="rect">
            <a:avLst/>
          </a:prstGeom>
          <a:noFill/>
        </p:spPr>
        <p:txBody>
          <a:bodyPr/>
          <a:lstStyle/>
          <a:p>
            <a:pPr marL="0" marR="0" lvl="0" indent="0" defTabSz="914400" rtl="0" eaLnBrk="1" fontAlgn="base" latinLnBrk="0" hangingPunct="1">
              <a:spcBef>
                <a:spcPts val="0"/>
              </a:spcBef>
              <a:spcAft>
                <a:spcPts val="0"/>
              </a:spcAft>
              <a:buClrTx/>
              <a:buSzTx/>
              <a:buFontTx/>
              <a:buNone/>
              <a:tabLst/>
              <a:defRPr/>
            </a:pPr>
            <a:endParaRPr lang="en-CA" kern="0" baseline="0" dirty="0" smtClean="0">
              <a:latin typeface="+mn-lt"/>
              <a:cs typeface="+mn-cs"/>
            </a:endParaRPr>
          </a:p>
        </p:txBody>
      </p:sp>
      <p:pic>
        <p:nvPicPr>
          <p:cNvPr id="5" name="Picture 1"/>
          <p:cNvPicPr>
            <a:picLocks noChangeAspect="1" noChangeArrowheads="1"/>
          </p:cNvPicPr>
          <p:nvPr/>
        </p:nvPicPr>
        <p:blipFill>
          <a:blip r:embed="rId5" cstate="print"/>
          <a:srcRect/>
          <a:stretch>
            <a:fillRect/>
          </a:stretch>
        </p:blipFill>
        <p:spPr bwMode="auto">
          <a:xfrm>
            <a:off x="7362056" y="6145222"/>
            <a:ext cx="1781944" cy="712778"/>
          </a:xfrm>
          <a:prstGeom prst="rect">
            <a:avLst/>
          </a:prstGeom>
          <a:noFill/>
          <a:ln w="9525">
            <a:noFill/>
            <a:miter lim="800000"/>
            <a:headEnd/>
            <a:tailEnd/>
          </a:ln>
          <a:effectLst/>
        </p:spPr>
      </p:pic>
      <p:sp>
        <p:nvSpPr>
          <p:cNvPr id="16" name="TextBox 15"/>
          <p:cNvSpPr txBox="1"/>
          <p:nvPr/>
        </p:nvSpPr>
        <p:spPr>
          <a:xfrm>
            <a:off x="3419872" y="1916832"/>
            <a:ext cx="5256584" cy="2246769"/>
          </a:xfrm>
          <a:prstGeom prst="rect">
            <a:avLst/>
          </a:prstGeom>
          <a:noFill/>
        </p:spPr>
        <p:txBody>
          <a:bodyPr wrap="square" rtlCol="0">
            <a:spAutoFit/>
          </a:bodyPr>
          <a:lstStyle/>
          <a:p>
            <a:pPr algn="ctr"/>
            <a:r>
              <a:rPr lang="en-CA" sz="2800" dirty="0" smtClean="0"/>
              <a:t>World Money Fair (WMF) </a:t>
            </a:r>
          </a:p>
          <a:p>
            <a:pPr algn="ctr"/>
            <a:r>
              <a:rPr lang="en-CA" sz="2800" dirty="0" smtClean="0"/>
              <a:t>Berlin February 1-3, 2011</a:t>
            </a:r>
          </a:p>
          <a:p>
            <a:pPr algn="ctr"/>
            <a:endParaRPr lang="en-CA" sz="3600" dirty="0" smtClean="0">
              <a:latin typeface="Times New Roman" pitchFamily="18" charset="0"/>
              <a:cs typeface="Times New Roman" pitchFamily="18" charset="0"/>
            </a:endParaRPr>
          </a:p>
          <a:p>
            <a:pPr algn="ctr"/>
            <a:endParaRPr lang="en-CA" sz="2000" dirty="0" smtClean="0"/>
          </a:p>
          <a:p>
            <a:pPr algn="ctr"/>
            <a:endParaRPr lang="en-CA" sz="1400" dirty="0" smtClean="0"/>
          </a:p>
          <a:p>
            <a:pPr algn="ctr"/>
            <a:r>
              <a:rPr lang="en-CA" sz="1400" dirty="0" smtClean="0"/>
              <a:t>  </a:t>
            </a:r>
            <a:endParaRPr lang="en-CA" sz="1400" dirty="0"/>
          </a:p>
        </p:txBody>
      </p:sp>
      <p:sp>
        <p:nvSpPr>
          <p:cNvPr id="8" name="Title 1"/>
          <p:cNvSpPr txBox="1">
            <a:spLocks/>
          </p:cNvSpPr>
          <p:nvPr/>
        </p:nvSpPr>
        <p:spPr bwMode="auto">
          <a:xfrm>
            <a:off x="107504" y="260648"/>
            <a:ext cx="8892480" cy="1440160"/>
          </a:xfrm>
          <a:prstGeom prst="rect">
            <a:avLst/>
          </a:prstGeom>
          <a:noFill/>
          <a:ln w="9525">
            <a:noFill/>
            <a:miter lim="800000"/>
            <a:headEnd/>
            <a:tailEnd/>
          </a:ln>
          <a:effectLst>
            <a:outerShdw blurRad="50800" dist="38100" dir="5400000" algn="t"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algn="ctr">
              <a:defRPr/>
            </a:pPr>
            <a:r>
              <a:rPr lang="en-CA" sz="3200" b="1" dirty="0" smtClean="0"/>
              <a:t>Royal Canadian Mint/</a:t>
            </a:r>
            <a:r>
              <a:rPr lang="en-CA" sz="3200" b="1" dirty="0" err="1" smtClean="0"/>
              <a:t>Signoptic</a:t>
            </a:r>
            <a:r>
              <a:rPr lang="en-CA" sz="3200" b="1" dirty="0" smtClean="0"/>
              <a:t> Technologies </a:t>
            </a:r>
            <a:br>
              <a:rPr lang="en-CA" sz="3200" b="1" dirty="0" smtClean="0"/>
            </a:br>
            <a:r>
              <a:rPr lang="en-CA" sz="3200" b="1" dirty="0" smtClean="0"/>
              <a:t>Coin DNA Technology </a:t>
            </a:r>
            <a:endParaRPr kumimoji="0" lang="en-CA" sz="3200" b="1" i="0" u="none" strike="noStrike" kern="0" cap="none" spc="0" normalizeH="0" baseline="0" noProof="0" dirty="0">
              <a:ln>
                <a:noFill/>
              </a:ln>
              <a:uLnTx/>
              <a:uFillTx/>
              <a:latin typeface="+mj-lt"/>
              <a:ea typeface="+mj-ea"/>
              <a:cs typeface="+mj-cs"/>
            </a:endParaRPr>
          </a:p>
        </p:txBody>
      </p:sp>
      <p:sp>
        <p:nvSpPr>
          <p:cNvPr id="10" name="Rectangle 9"/>
          <p:cNvSpPr/>
          <p:nvPr/>
        </p:nvSpPr>
        <p:spPr>
          <a:xfrm>
            <a:off x="3707904" y="3374990"/>
            <a:ext cx="5292080" cy="2862322"/>
          </a:xfrm>
          <a:prstGeom prst="rect">
            <a:avLst/>
          </a:prstGeom>
        </p:spPr>
        <p:txBody>
          <a:bodyPr wrap="square">
            <a:spAutoFit/>
          </a:bodyPr>
          <a:lstStyle/>
          <a:p>
            <a:r>
              <a:rPr lang="en-CA" u="sng" dirty="0" smtClean="0"/>
              <a:t>Presented by</a:t>
            </a:r>
            <a:r>
              <a:rPr lang="en-CA" dirty="0" smtClean="0"/>
              <a:t>:</a:t>
            </a:r>
          </a:p>
          <a:p>
            <a:endParaRPr lang="en-CA" dirty="0" smtClean="0"/>
          </a:p>
          <a:p>
            <a:r>
              <a:rPr lang="en-CA" dirty="0" smtClean="0"/>
              <a:t>Dr. Hieu C. Truong</a:t>
            </a:r>
          </a:p>
          <a:p>
            <a:r>
              <a:rPr lang="en-CA" dirty="0" smtClean="0"/>
              <a:t>Executive Director,  R&amp;D Centre of Excellence</a:t>
            </a:r>
          </a:p>
          <a:p>
            <a:r>
              <a:rPr lang="en-CA" dirty="0" smtClean="0"/>
              <a:t>Royal Canadian Mint</a:t>
            </a:r>
          </a:p>
          <a:p>
            <a:endParaRPr lang="en-CA" dirty="0" smtClean="0"/>
          </a:p>
          <a:p>
            <a:r>
              <a:rPr lang="en-CA" dirty="0" smtClean="0"/>
              <a:t>Mr. </a:t>
            </a:r>
            <a:r>
              <a:rPr lang="en-CA" dirty="0" err="1" smtClean="0"/>
              <a:t>Yann</a:t>
            </a:r>
            <a:r>
              <a:rPr lang="en-CA" dirty="0" smtClean="0"/>
              <a:t> </a:t>
            </a:r>
            <a:r>
              <a:rPr lang="en-CA" dirty="0" err="1" smtClean="0"/>
              <a:t>Boutant</a:t>
            </a:r>
            <a:endParaRPr lang="en-CA" dirty="0" smtClean="0"/>
          </a:p>
          <a:p>
            <a:r>
              <a:rPr lang="en-CA" dirty="0" smtClean="0"/>
              <a:t>General Manager, </a:t>
            </a:r>
            <a:r>
              <a:rPr lang="en-CA" dirty="0" err="1" smtClean="0"/>
              <a:t>Signoptic</a:t>
            </a:r>
            <a:r>
              <a:rPr lang="en-CA" dirty="0" smtClean="0"/>
              <a:t> Technologies</a:t>
            </a:r>
          </a:p>
          <a:p>
            <a:endParaRPr lang="en-CA" dirty="0" smtClean="0"/>
          </a:p>
          <a:p>
            <a:r>
              <a:rPr lang="en-CA" dirty="0" smtClean="0"/>
              <a:t> </a:t>
            </a:r>
            <a:endParaRPr lang="en-CA"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TextBox 29"/>
          <p:cNvSpPr txBox="1"/>
          <p:nvPr/>
        </p:nvSpPr>
        <p:spPr>
          <a:xfrm>
            <a:off x="323528" y="1375023"/>
            <a:ext cx="8640960" cy="5078313"/>
          </a:xfrm>
          <a:prstGeom prst="rect">
            <a:avLst/>
          </a:prstGeom>
          <a:noFill/>
          <a:ln>
            <a:noFill/>
          </a:ln>
        </p:spPr>
        <p:txBody>
          <a:bodyPr wrap="square" rtlCol="0">
            <a:spAutoFit/>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29" name="Line 8"/>
          <p:cNvSpPr>
            <a:spLocks noChangeShapeType="1"/>
          </p:cNvSpPr>
          <p:nvPr/>
        </p:nvSpPr>
        <p:spPr bwMode="auto">
          <a:xfrm>
            <a:off x="611560" y="1412776"/>
            <a:ext cx="6032142" cy="4071665"/>
          </a:xfrm>
          <a:prstGeom prst="line">
            <a:avLst/>
          </a:prstGeom>
          <a:noFill/>
          <a:ln w="50800">
            <a:solidFill>
              <a:schemeClr val="bg1"/>
            </a:solidFill>
            <a:round/>
            <a:headEnd/>
            <a:tailEnd type="triangle" w="med" len="med"/>
          </a:ln>
          <a:effectLst/>
        </p:spPr>
        <p:txBody>
          <a:bodyPr wrap="square" anchor="ctr">
            <a:spAutoFit/>
          </a:bodyPr>
          <a:lstStyle/>
          <a:p>
            <a:endParaRPr lang="en-CA"/>
          </a:p>
        </p:txBody>
      </p:sp>
      <p:pic>
        <p:nvPicPr>
          <p:cNvPr id="13" name="Picture 1"/>
          <p:cNvPicPr>
            <a:picLocks noChangeAspect="1" noChangeArrowheads="1"/>
          </p:cNvPicPr>
          <p:nvPr/>
        </p:nvPicPr>
        <p:blipFill>
          <a:blip r:embed="rId3" cstate="print"/>
          <a:srcRect/>
          <a:stretch>
            <a:fillRect/>
          </a:stretch>
        </p:blipFill>
        <p:spPr bwMode="auto">
          <a:xfrm>
            <a:off x="7308304" y="6078894"/>
            <a:ext cx="1781944" cy="712778"/>
          </a:xfrm>
          <a:prstGeom prst="rect">
            <a:avLst/>
          </a:prstGeom>
          <a:noFill/>
          <a:ln w="9525">
            <a:noFill/>
            <a:miter lim="800000"/>
            <a:headEnd/>
            <a:tailEnd/>
          </a:ln>
          <a:effectLst/>
        </p:spPr>
      </p:pic>
      <p:pic>
        <p:nvPicPr>
          <p:cNvPr id="19" name="Picture 1"/>
          <p:cNvPicPr>
            <a:picLocks noChangeAspect="1" noChangeArrowheads="1"/>
          </p:cNvPicPr>
          <p:nvPr/>
        </p:nvPicPr>
        <p:blipFill>
          <a:blip r:embed="rId4" cstate="print"/>
          <a:srcRect/>
          <a:stretch>
            <a:fillRect/>
          </a:stretch>
        </p:blipFill>
        <p:spPr bwMode="auto">
          <a:xfrm>
            <a:off x="1" y="6381328"/>
            <a:ext cx="1736725" cy="476671"/>
          </a:xfrm>
          <a:prstGeom prst="rect">
            <a:avLst/>
          </a:prstGeom>
          <a:noFill/>
          <a:ln w="9525">
            <a:noFill/>
            <a:miter lim="800000"/>
            <a:headEnd/>
            <a:tailEnd/>
          </a:ln>
          <a:effectLst/>
        </p:spPr>
      </p:pic>
      <p:sp>
        <p:nvSpPr>
          <p:cNvPr id="20" name="Titre 4"/>
          <p:cNvSpPr txBox="1">
            <a:spLocks/>
          </p:cNvSpPr>
          <p:nvPr/>
        </p:nvSpPr>
        <p:spPr bwMode="auto">
          <a:xfrm>
            <a:off x="395536" y="0"/>
            <a:ext cx="8280920" cy="1268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0" cap="none" spc="0" normalizeH="0" baseline="0" noProof="0" dirty="0" smtClean="0">
                <a:ln>
                  <a:noFill/>
                </a:ln>
                <a:solidFill>
                  <a:srgbClr val="D06E19"/>
                </a:solidFill>
                <a:effectLst/>
                <a:uLnTx/>
                <a:uFillTx/>
                <a:latin typeface="+mj-lt"/>
                <a:ea typeface="+mj-ea"/>
                <a:cs typeface="+mj-cs"/>
              </a:rPr>
              <a:t>Royal Canadian Mint /</a:t>
            </a:r>
            <a:r>
              <a:rPr kumimoji="0" lang="en-CA" sz="2800" b="1" i="0" u="none" strike="noStrike" kern="0" cap="none" spc="0" normalizeH="0" baseline="0" noProof="0" dirty="0" err="1" smtClean="0">
                <a:ln>
                  <a:noFill/>
                </a:ln>
                <a:solidFill>
                  <a:srgbClr val="D06E19"/>
                </a:solidFill>
                <a:effectLst/>
                <a:uLnTx/>
                <a:uFillTx/>
                <a:latin typeface="+mj-lt"/>
                <a:ea typeface="+mj-ea"/>
                <a:cs typeface="+mj-cs"/>
              </a:rPr>
              <a:t>Signoptic</a:t>
            </a:r>
            <a:r>
              <a:rPr kumimoji="0" lang="en-CA" sz="2800" b="1" i="0" u="none" strike="noStrike" kern="0" cap="none" spc="0" normalizeH="0" baseline="0" noProof="0" dirty="0" smtClean="0">
                <a:ln>
                  <a:noFill/>
                </a:ln>
                <a:solidFill>
                  <a:srgbClr val="D06E19"/>
                </a:solidFill>
                <a:effectLst/>
                <a:uLnTx/>
                <a:uFillTx/>
                <a:latin typeface="+mj-lt"/>
                <a:ea typeface="+mj-ea"/>
                <a:cs typeface="+mj-cs"/>
              </a:rPr>
              <a:t> Technologies </a:t>
            </a:r>
            <a:br>
              <a:rPr kumimoji="0" lang="en-CA" sz="2800" b="1" i="0" u="none" strike="noStrike" kern="0" cap="none" spc="0" normalizeH="0" baseline="0" noProof="0" dirty="0" smtClean="0">
                <a:ln>
                  <a:noFill/>
                </a:ln>
                <a:solidFill>
                  <a:srgbClr val="D06E19"/>
                </a:solidFill>
                <a:effectLst/>
                <a:uLnTx/>
                <a:uFillTx/>
                <a:latin typeface="+mj-lt"/>
                <a:ea typeface="+mj-ea"/>
                <a:cs typeface="+mj-cs"/>
              </a:rPr>
            </a:br>
            <a:r>
              <a:rPr kumimoji="0" lang="en-CA" sz="2800" b="1" i="0" u="none" strike="noStrike" kern="0" cap="none" spc="0" normalizeH="0" baseline="0" noProof="0" dirty="0" smtClean="0">
                <a:ln>
                  <a:noFill/>
                </a:ln>
                <a:solidFill>
                  <a:srgbClr val="D06E19"/>
                </a:solidFill>
                <a:effectLst/>
                <a:uLnTx/>
                <a:uFillTx/>
                <a:latin typeface="+mj-lt"/>
                <a:ea typeface="+mj-ea"/>
                <a:cs typeface="+mj-cs"/>
              </a:rPr>
              <a:t>Coin DNA Technology </a:t>
            </a:r>
            <a:endParaRPr kumimoji="0" lang="fr-CA" sz="2800" b="0" i="0" u="none" strike="noStrike" kern="0" cap="none" spc="0" normalizeH="0" baseline="0" noProof="0" dirty="0">
              <a:ln>
                <a:noFill/>
              </a:ln>
              <a:solidFill>
                <a:srgbClr val="D06E19"/>
              </a:solidFill>
              <a:effectLst/>
              <a:uLnTx/>
              <a:uFillTx/>
              <a:latin typeface="+mj-lt"/>
              <a:ea typeface="+mj-ea"/>
              <a:cs typeface="+mj-cs"/>
            </a:endParaRPr>
          </a:p>
        </p:txBody>
      </p:sp>
      <p:sp>
        <p:nvSpPr>
          <p:cNvPr id="21" name="Subtitle 6"/>
          <p:cNvSpPr txBox="1">
            <a:spLocks/>
          </p:cNvSpPr>
          <p:nvPr/>
        </p:nvSpPr>
        <p:spPr>
          <a:xfrm>
            <a:off x="683568" y="1412776"/>
            <a:ext cx="7776864" cy="4104456"/>
          </a:xfrm>
          <a:prstGeom prst="rect">
            <a:avLst/>
          </a:prstGeom>
        </p:spPr>
        <p:txBody>
          <a:bodyPr>
            <a:noAutofit/>
          </a:bodyPr>
          <a:lstStyle/>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2400" b="0" i="0" u="sng" strike="noStrike" kern="0" cap="none" spc="0" normalizeH="0" baseline="0" noProof="0" dirty="0" smtClean="0">
              <a:ln>
                <a:noFill/>
              </a:ln>
              <a:effectLst/>
              <a:uLnTx/>
              <a:uFillTx/>
              <a:latin typeface="+mn-lt"/>
              <a:ea typeface="+mn-ea"/>
              <a:cs typeface="+mn-cs"/>
            </a:endParaRPr>
          </a:p>
          <a:p>
            <a:pPr marL="0" marR="0" lvl="0" indent="0" algn="l" defTabSz="914400" rtl="0" eaLnBrk="1" fontAlgn="base" latinLnBrk="0" hangingPunct="1">
              <a:lnSpc>
                <a:spcPts val="1600"/>
              </a:lnSpc>
              <a:spcBef>
                <a:spcPct val="0"/>
              </a:spcBef>
              <a:spcAft>
                <a:spcPts val="1200"/>
              </a:spcAft>
              <a:buClrTx/>
              <a:buSzTx/>
              <a:buFontTx/>
              <a:buNone/>
              <a:tabLst/>
              <a:defRPr/>
            </a:pPr>
            <a:r>
              <a:rPr kumimoji="0" lang="en-CA" sz="2400" b="0" i="0" u="sng" strike="noStrike" kern="0" cap="none" spc="0" normalizeH="0" baseline="0" noProof="0" dirty="0" smtClean="0">
                <a:ln>
                  <a:noFill/>
                </a:ln>
                <a:effectLst/>
                <a:uLnTx/>
                <a:uFillTx/>
                <a:latin typeface="+mn-lt"/>
                <a:ea typeface="+mn-ea"/>
                <a:cs typeface="+mn-cs"/>
              </a:rPr>
              <a:t>Principles</a:t>
            </a:r>
            <a:r>
              <a:rPr kumimoji="0" lang="en-CA" sz="2400" b="0" i="0" u="none" strike="noStrike" kern="0" cap="none" spc="0" normalizeH="0" baseline="0" noProof="0" dirty="0" smtClean="0">
                <a:ln>
                  <a:noFill/>
                </a:ln>
                <a:effectLst/>
                <a:uLnTx/>
                <a:uFillTx/>
                <a:latin typeface="+mn-lt"/>
                <a:ea typeface="+mn-ea"/>
                <a:cs typeface="+mn-cs"/>
              </a:rPr>
              <a:t>: A state of the art technology to:</a:t>
            </a:r>
          </a:p>
          <a:p>
            <a:pPr marL="457200" marR="0" lvl="0" indent="-457200" algn="l" defTabSz="914400" rtl="0" eaLnBrk="1" fontAlgn="base" latinLnBrk="0" hangingPunct="1">
              <a:lnSpc>
                <a:spcPts val="1600"/>
              </a:lnSpc>
              <a:spcBef>
                <a:spcPct val="0"/>
              </a:spcBef>
              <a:spcAft>
                <a:spcPts val="1200"/>
              </a:spcAft>
              <a:buClrTx/>
              <a:buSzTx/>
              <a:buFontTx/>
              <a:buAutoNum type="alphaUcPeriod"/>
              <a:tabLst/>
              <a:defRPr/>
            </a:pPr>
            <a:endParaRPr kumimoji="0" lang="en-CA" sz="2400" b="0" i="0" u="none" strike="noStrike" kern="0" cap="none" spc="0" normalizeH="0" baseline="0" noProof="0" dirty="0" smtClean="0">
              <a:ln>
                <a:noFill/>
              </a:ln>
              <a:effectLst/>
              <a:uLnTx/>
              <a:uFillTx/>
              <a:latin typeface="+mn-lt"/>
              <a:ea typeface="+mn-ea"/>
              <a:cs typeface="+mn-cs"/>
            </a:endParaRPr>
          </a:p>
          <a:p>
            <a:pPr marL="457200" marR="0" lvl="0" indent="-457200" algn="l" defTabSz="914400" rtl="0" eaLnBrk="1" fontAlgn="base" latinLnBrk="0" hangingPunct="1">
              <a:lnSpc>
                <a:spcPts val="1600"/>
              </a:lnSpc>
              <a:spcBef>
                <a:spcPct val="0"/>
              </a:spcBef>
              <a:spcAft>
                <a:spcPts val="1200"/>
              </a:spcAft>
              <a:buClrTx/>
              <a:buSzTx/>
              <a:buFontTx/>
              <a:buAutoNum type="alphaUcPeriod"/>
              <a:tabLst/>
              <a:defRPr/>
            </a:pPr>
            <a:r>
              <a:rPr kumimoji="0" lang="en-CA" sz="2400" b="0" i="0" u="sng" strike="noStrike" kern="0" cap="none" spc="0" normalizeH="0" baseline="0" noProof="0" dirty="0" smtClean="0">
                <a:ln>
                  <a:noFill/>
                </a:ln>
                <a:effectLst/>
                <a:uLnTx/>
                <a:uFillTx/>
                <a:latin typeface="+mn-lt"/>
                <a:ea typeface="+mn-ea"/>
                <a:cs typeface="+mn-cs"/>
              </a:rPr>
              <a:t>Register</a:t>
            </a:r>
            <a:endParaRPr kumimoji="0" lang="en-CA" sz="800" b="0" i="0" u="sng" strike="noStrike" kern="0" cap="none" spc="0" normalizeH="0" baseline="0" noProof="0" dirty="0" smtClean="0">
              <a:ln>
                <a:noFill/>
              </a:ln>
              <a:effectLst/>
              <a:uLnTx/>
              <a:uFillTx/>
              <a:latin typeface="+mn-lt"/>
              <a:ea typeface="+mn-ea"/>
              <a:cs typeface="+mn-cs"/>
            </a:endParaRPr>
          </a:p>
          <a:p>
            <a:pPr marL="457200" marR="0" lvl="0" indent="-457200" algn="l" defTabSz="914400" rtl="0" eaLnBrk="1" fontAlgn="base" latinLnBrk="0" hangingPunct="1">
              <a:lnSpc>
                <a:spcPct val="100000"/>
              </a:lnSpc>
              <a:spcBef>
                <a:spcPts val="0"/>
              </a:spcBef>
              <a:spcAft>
                <a:spcPts val="600"/>
              </a:spcAft>
              <a:buClrTx/>
              <a:buSzTx/>
              <a:buFontTx/>
              <a:buNone/>
              <a:tabLst/>
              <a:defRPr/>
            </a:pPr>
            <a:r>
              <a:rPr lang="en-CA" sz="2200" kern="0" dirty="0" smtClean="0">
                <a:latin typeface="+mn-lt"/>
                <a:cs typeface="+mn-cs"/>
              </a:rPr>
              <a:t>6</a:t>
            </a:r>
            <a:r>
              <a:rPr kumimoji="0" lang="en-CA" sz="2200" b="0" i="0" u="none" strike="noStrike" kern="0" cap="none" spc="0" normalizeH="0" baseline="0" noProof="0" dirty="0" smtClean="0">
                <a:ln>
                  <a:noFill/>
                </a:ln>
                <a:effectLst/>
                <a:uLnTx/>
                <a:uFillTx/>
                <a:latin typeface="+mn-lt"/>
                <a:ea typeface="+mn-ea"/>
                <a:cs typeface="+mn-cs"/>
              </a:rPr>
              <a:t>)   By recognizing the coin, later</a:t>
            </a:r>
            <a:r>
              <a:rPr kumimoji="0" lang="en-CA" sz="2200" b="0" i="0" u="none" strike="noStrike" kern="0" cap="none" spc="0" normalizeH="0" noProof="0" dirty="0" smtClean="0">
                <a:ln>
                  <a:noFill/>
                </a:ln>
                <a:effectLst/>
                <a:uLnTx/>
                <a:uFillTx/>
                <a:latin typeface="+mn-lt"/>
                <a:ea typeface="+mn-ea"/>
                <a:cs typeface="+mn-cs"/>
              </a:rPr>
              <a:t> on and generating its signature through</a:t>
            </a:r>
            <a:r>
              <a:rPr lang="en-CA" sz="2200" kern="0" dirty="0" smtClean="0">
                <a:latin typeface="+mn-lt"/>
                <a:cs typeface="+mn-cs"/>
              </a:rPr>
              <a:t> the same areas of interest characteristics and same process.</a:t>
            </a:r>
            <a:endParaRPr kumimoji="0" lang="en-CA" sz="800" b="0" i="0" u="none" strike="noStrike" kern="0" cap="none" spc="0" normalizeH="0" baseline="0" noProof="0" dirty="0" smtClean="0">
              <a:ln>
                <a:noFill/>
              </a:ln>
              <a:effectLst/>
              <a:uLnTx/>
              <a:uFillTx/>
              <a:latin typeface="+mn-lt"/>
              <a:ea typeface="+mn-ea"/>
              <a:cs typeface="+mn-cs"/>
            </a:endParaRPr>
          </a:p>
          <a:p>
            <a:pPr marL="457200" marR="0" lvl="0" indent="-457200" algn="l" defTabSz="914400" rtl="0" eaLnBrk="1" fontAlgn="base" latinLnBrk="0" hangingPunct="1">
              <a:lnSpc>
                <a:spcPct val="100000"/>
              </a:lnSpc>
              <a:spcBef>
                <a:spcPts val="0"/>
              </a:spcBef>
              <a:spcAft>
                <a:spcPts val="600"/>
              </a:spcAft>
              <a:buClrTx/>
              <a:buSzTx/>
              <a:buFontTx/>
              <a:buNone/>
              <a:tabLst/>
              <a:defRPr/>
            </a:pPr>
            <a:r>
              <a:rPr lang="en-CA" sz="2200" kern="0" dirty="0" smtClean="0">
                <a:latin typeface="+mn-lt"/>
                <a:cs typeface="+mn-cs"/>
              </a:rPr>
              <a:t>7</a:t>
            </a:r>
            <a:r>
              <a:rPr kumimoji="0" lang="en-CA" sz="2200" b="0" i="0" u="none" strike="noStrike" kern="0" cap="none" spc="0" normalizeH="0" baseline="0" noProof="0" dirty="0" smtClean="0">
                <a:ln>
                  <a:noFill/>
                </a:ln>
                <a:effectLst/>
                <a:uLnTx/>
                <a:uFillTx/>
                <a:latin typeface="+mn-lt"/>
                <a:ea typeface="+mn-ea"/>
                <a:cs typeface="+mn-cs"/>
              </a:rPr>
              <a:t>) </a:t>
            </a:r>
            <a:r>
              <a:rPr kumimoji="0" lang="en-CA" sz="2200" b="0" i="0" u="none" strike="noStrike" kern="0" cap="none" spc="0" normalizeH="0" noProof="0" dirty="0" smtClean="0">
                <a:ln>
                  <a:noFill/>
                </a:ln>
                <a:effectLst/>
                <a:uLnTx/>
                <a:uFillTx/>
                <a:latin typeface="+mn-lt"/>
                <a:ea typeface="+mn-ea"/>
                <a:cs typeface="+mn-cs"/>
              </a:rPr>
              <a:t>  Searching for a match of the candidate signature in the central database.</a:t>
            </a:r>
            <a:endParaRPr kumimoji="0" lang="en-CA" sz="800" b="0" i="0" u="none" strike="noStrike" kern="0" cap="none" spc="0" normalizeH="0" baseline="0" noProof="0" dirty="0" smtClean="0">
              <a:ln>
                <a:noFill/>
              </a:ln>
              <a:effectLst/>
              <a:uLnTx/>
              <a:uFillTx/>
              <a:latin typeface="+mn-lt"/>
              <a:ea typeface="+mn-ea"/>
              <a:cs typeface="+mn-cs"/>
            </a:endParaRPr>
          </a:p>
          <a:p>
            <a:pPr marL="457200" marR="0" lvl="0" indent="-457200" algn="l" defTabSz="914400" rtl="0" eaLnBrk="1" fontAlgn="base" latinLnBrk="0" hangingPunct="1">
              <a:lnSpc>
                <a:spcPct val="100000"/>
              </a:lnSpc>
              <a:spcBef>
                <a:spcPts val="0"/>
              </a:spcBef>
              <a:spcAft>
                <a:spcPts val="600"/>
              </a:spcAft>
              <a:buClrTx/>
              <a:buSzTx/>
              <a:buFontTx/>
              <a:buNone/>
              <a:tabLst/>
              <a:defRPr/>
            </a:pPr>
            <a:r>
              <a:rPr lang="en-CA" sz="2200" kern="0" dirty="0" smtClean="0">
                <a:latin typeface="+mn-lt"/>
                <a:cs typeface="+mn-cs"/>
              </a:rPr>
              <a:t>8</a:t>
            </a:r>
            <a:r>
              <a:rPr kumimoji="0" lang="en-CA" sz="2200" b="0" i="0" u="none" strike="noStrike" kern="0" cap="none" spc="0" normalizeH="0" baseline="0" noProof="0" dirty="0" smtClean="0">
                <a:ln>
                  <a:noFill/>
                </a:ln>
                <a:effectLst/>
                <a:uLnTx/>
                <a:uFillTx/>
                <a:latin typeface="+mn-lt"/>
                <a:ea typeface="+mn-ea"/>
                <a:cs typeface="+mn-cs"/>
              </a:rPr>
              <a:t>)   Authenticating</a:t>
            </a:r>
            <a:r>
              <a:rPr kumimoji="0" lang="en-CA" sz="2200" b="0" i="0" u="none" strike="noStrike" kern="0" cap="none" spc="0" normalizeH="0" noProof="0" dirty="0" smtClean="0">
                <a:ln>
                  <a:noFill/>
                </a:ln>
                <a:effectLst/>
                <a:uLnTx/>
                <a:uFillTx/>
                <a:latin typeface="+mn-lt"/>
                <a:ea typeface="+mn-ea"/>
                <a:cs typeface="+mn-cs"/>
              </a:rPr>
              <a:t> the coin as genuine or rejecting the coin because it is false or inappropriate, not fit </a:t>
            </a:r>
            <a:r>
              <a:rPr kumimoji="0" lang="en-CA" sz="2200" b="0" i="0" u="none" strike="noStrike" kern="0" cap="none" spc="0" normalizeH="0" noProof="0" dirty="0" err="1" smtClean="0">
                <a:ln>
                  <a:noFill/>
                </a:ln>
                <a:effectLst/>
                <a:uLnTx/>
                <a:uFillTx/>
                <a:latin typeface="+mn-lt"/>
                <a:ea typeface="+mn-ea"/>
                <a:cs typeface="+mn-cs"/>
              </a:rPr>
              <a:t>fo</a:t>
            </a:r>
            <a:r>
              <a:rPr lang="en-CA" sz="2200" kern="0" dirty="0" smtClean="0">
                <a:latin typeface="+mn-lt"/>
                <a:cs typeface="+mn-cs"/>
              </a:rPr>
              <a:t>r use.</a:t>
            </a:r>
            <a:endParaRPr kumimoji="0" lang="en-CA" sz="2200" i="0" u="none" strike="noStrike" kern="0" cap="none" spc="0" normalizeH="0" baseline="0" noProof="0" dirty="0" smtClean="0">
              <a:ln>
                <a:noFill/>
              </a:ln>
              <a:effectLst/>
              <a:uLnTx/>
              <a:uFillTx/>
              <a:latin typeface="+mn-lt"/>
              <a:ea typeface="+mn-ea"/>
              <a:cs typeface="+mn-cs"/>
            </a:endParaRPr>
          </a:p>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1200" b="0"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23528" y="144958"/>
            <a:ext cx="8208912" cy="9797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0" cap="none" spc="0" normalizeH="0" baseline="0" noProof="0" dirty="0" smtClean="0">
                <a:ln>
                  <a:noFill/>
                </a:ln>
                <a:solidFill>
                  <a:srgbClr val="D06E19"/>
                </a:solidFill>
                <a:effectLst/>
                <a:uLnTx/>
                <a:uFillTx/>
                <a:latin typeface="+mj-lt"/>
                <a:ea typeface="+mj-ea"/>
                <a:cs typeface="+mj-cs"/>
              </a:rPr>
              <a:t>Royal Canadian Mint /</a:t>
            </a:r>
            <a:r>
              <a:rPr kumimoji="0" lang="en-CA" sz="2800" b="1" i="0" u="none" strike="noStrike" kern="0" cap="none" spc="0" normalizeH="0" baseline="0" noProof="0" dirty="0" err="1" smtClean="0">
                <a:ln>
                  <a:noFill/>
                </a:ln>
                <a:solidFill>
                  <a:srgbClr val="D06E19"/>
                </a:solidFill>
                <a:effectLst/>
                <a:uLnTx/>
                <a:uFillTx/>
                <a:latin typeface="+mj-lt"/>
                <a:ea typeface="+mj-ea"/>
                <a:cs typeface="+mj-cs"/>
              </a:rPr>
              <a:t>Signoptic</a:t>
            </a:r>
            <a:r>
              <a:rPr kumimoji="0" lang="en-CA" sz="2800" b="1" i="0" u="none" strike="noStrike" kern="0" cap="none" spc="0" normalizeH="0" baseline="0" noProof="0" dirty="0" smtClean="0">
                <a:ln>
                  <a:noFill/>
                </a:ln>
                <a:solidFill>
                  <a:srgbClr val="D06E19"/>
                </a:solidFill>
                <a:effectLst/>
                <a:uLnTx/>
                <a:uFillTx/>
                <a:latin typeface="+mj-lt"/>
                <a:ea typeface="+mj-ea"/>
                <a:cs typeface="+mj-cs"/>
              </a:rPr>
              <a:t> Technologies </a:t>
            </a:r>
            <a:br>
              <a:rPr kumimoji="0" lang="en-CA" sz="2800" b="1" i="0" u="none" strike="noStrike" kern="0" cap="none" spc="0" normalizeH="0" baseline="0" noProof="0" dirty="0" smtClean="0">
                <a:ln>
                  <a:noFill/>
                </a:ln>
                <a:solidFill>
                  <a:srgbClr val="D06E19"/>
                </a:solidFill>
                <a:effectLst/>
                <a:uLnTx/>
                <a:uFillTx/>
                <a:latin typeface="+mj-lt"/>
                <a:ea typeface="+mj-ea"/>
                <a:cs typeface="+mj-cs"/>
              </a:rPr>
            </a:br>
            <a:r>
              <a:rPr kumimoji="0" lang="en-CA" sz="2800" b="1" i="0" u="none" strike="noStrike" kern="0" cap="none" spc="0" normalizeH="0" baseline="0" noProof="0" dirty="0" smtClean="0">
                <a:ln>
                  <a:noFill/>
                </a:ln>
                <a:solidFill>
                  <a:srgbClr val="D06E19"/>
                </a:solidFill>
                <a:effectLst/>
                <a:uLnTx/>
                <a:uFillTx/>
                <a:latin typeface="+mj-lt"/>
                <a:ea typeface="+mj-ea"/>
                <a:cs typeface="+mj-cs"/>
              </a:rPr>
              <a:t>Coin DNA Technology</a:t>
            </a:r>
            <a:endParaRPr kumimoji="0" lang="en-CA" sz="2800" b="0" i="0" u="none" strike="noStrike" kern="0" cap="none" spc="0" normalizeH="0" baseline="0" noProof="0" dirty="0">
              <a:ln>
                <a:noFill/>
              </a:ln>
              <a:solidFill>
                <a:srgbClr val="959694"/>
              </a:solidFill>
              <a:effectLst/>
              <a:uLnTx/>
              <a:uFillTx/>
              <a:latin typeface="+mj-lt"/>
              <a:ea typeface="+mj-ea"/>
              <a:cs typeface="+mj-cs"/>
            </a:endParaRPr>
          </a:p>
        </p:txBody>
      </p:sp>
      <p:sp>
        <p:nvSpPr>
          <p:cNvPr id="12" name="Rectangle 3"/>
          <p:cNvSpPr txBox="1">
            <a:spLocks noChangeArrowheads="1"/>
          </p:cNvSpPr>
          <p:nvPr/>
        </p:nvSpPr>
        <p:spPr>
          <a:xfrm>
            <a:off x="611560" y="1268760"/>
            <a:ext cx="7922716" cy="4713387"/>
          </a:xfrm>
          <a:prstGeom prst="rect">
            <a:avLst/>
          </a:prstGeom>
        </p:spPr>
        <p:txBody>
          <a:bodyPr/>
          <a:lstStyle/>
          <a:p>
            <a:pPr marL="0" marR="0" lvl="0" indent="0" algn="ctr" defTabSz="914400" rtl="0" eaLnBrk="1" fontAlgn="base" latinLnBrk="0" hangingPunct="1">
              <a:lnSpc>
                <a:spcPts val="1600"/>
              </a:lnSpc>
              <a:spcBef>
                <a:spcPct val="0"/>
              </a:spcBef>
              <a:spcAft>
                <a:spcPts val="1200"/>
              </a:spcAft>
              <a:buClrTx/>
              <a:buSzTx/>
              <a:buFontTx/>
              <a:buNone/>
              <a:tabLst/>
              <a:defRPr/>
            </a:pPr>
            <a:r>
              <a:rPr lang="en-CA" sz="2400" kern="0" dirty="0" smtClean="0">
                <a:latin typeface="+mn-lt"/>
                <a:cs typeface="+mn-cs"/>
              </a:rPr>
              <a:t>Signature Generation</a:t>
            </a:r>
            <a:endParaRPr kumimoji="0" lang="en-CA" sz="2400" b="0" i="0" u="none" strike="noStrike" kern="0" cap="none" spc="0" normalizeH="0" baseline="0" noProof="0" dirty="0" smtClean="0">
              <a:ln>
                <a:noFill/>
              </a:ln>
              <a:effectLst/>
              <a:uLnTx/>
              <a:uFillTx/>
              <a:latin typeface="+mn-lt"/>
              <a:ea typeface="+mn-ea"/>
              <a:cs typeface="+mn-cs"/>
            </a:endParaRPr>
          </a:p>
          <a:p>
            <a:pPr marL="457200" marR="0" lvl="0" defTabSz="914400" rtl="0" eaLnBrk="1" fontAlgn="base" latinLnBrk="0" hangingPunct="1">
              <a:spcBef>
                <a:spcPct val="0"/>
              </a:spcBef>
              <a:spcAft>
                <a:spcPts val="0"/>
              </a:spcAft>
              <a:buClrTx/>
              <a:buSzTx/>
              <a:tabLst/>
              <a:defRPr/>
            </a:pPr>
            <a:r>
              <a:rPr lang="en-CA" sz="2000" kern="0" dirty="0" smtClean="0">
                <a:latin typeface="+mn-lt"/>
                <a:cs typeface="+mn-cs"/>
              </a:rPr>
              <a:t>Small areas at the discretion of Mint, on both sides of the coin </a:t>
            </a:r>
          </a:p>
          <a:p>
            <a:pPr marL="457200" marR="0" lvl="0" indent="-457200" defTabSz="914400" rtl="0" eaLnBrk="1" fontAlgn="base" latinLnBrk="0" hangingPunct="1">
              <a:lnSpc>
                <a:spcPts val="1600"/>
              </a:lnSpc>
              <a:spcBef>
                <a:spcPct val="0"/>
              </a:spcBef>
              <a:spcAft>
                <a:spcPts val="1200"/>
              </a:spcAft>
              <a:buClrTx/>
              <a:buSzTx/>
              <a:buFontTx/>
              <a:buAutoNum type="arabicParenR"/>
              <a:tabLst/>
              <a:defRPr/>
            </a:pPr>
            <a:endParaRPr kumimoji="0" lang="en-CA" sz="2400" b="0" i="0" u="none" strike="noStrike" kern="0" cap="none" spc="0" normalizeH="0" baseline="0" noProof="0" dirty="0" smtClean="0">
              <a:ln>
                <a:noFill/>
              </a:ln>
              <a:effectLst/>
              <a:uLnTx/>
              <a:uFillTx/>
              <a:latin typeface="+mn-lt"/>
              <a:ea typeface="+mn-ea"/>
              <a:cs typeface="+mn-cs"/>
            </a:endParaRPr>
          </a:p>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1200" b="0" i="0" u="none" strike="noStrike" kern="0" cap="none" spc="0" normalizeH="0" baseline="0" noProof="0" dirty="0" smtClean="0">
              <a:ln>
                <a:noFill/>
              </a:ln>
              <a:effectLst/>
              <a:uLnTx/>
              <a:uFillTx/>
              <a:latin typeface="+mn-lt"/>
              <a:ea typeface="+mn-ea"/>
              <a:cs typeface="+mn-cs"/>
            </a:endParaRPr>
          </a:p>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1200" b="0" i="0" u="none" strike="noStrike" kern="0" cap="none" spc="0" normalizeH="0" baseline="0" noProof="0" dirty="0" smtClean="0">
              <a:ln>
                <a:noFill/>
              </a:ln>
              <a:effectLst/>
              <a:uLnTx/>
              <a:uFillTx/>
              <a:latin typeface="+mn-lt"/>
              <a:ea typeface="+mn-ea"/>
              <a:cs typeface="+mn-cs"/>
            </a:endParaRPr>
          </a:p>
        </p:txBody>
      </p:sp>
      <p:pic>
        <p:nvPicPr>
          <p:cNvPr id="1026" name="Picture 2" descr="C:\Users\sarault\AppData\Local\Microsoft\Windows\Temporary Internet Files\Content.Outlook\YNY4YBS1\SMRT FIGURE 1 No Border and Bigger Font and Darker Coins.jpg"/>
          <p:cNvPicPr>
            <a:picLocks noChangeAspect="1" noChangeArrowheads="1"/>
          </p:cNvPicPr>
          <p:nvPr/>
        </p:nvPicPr>
        <p:blipFill>
          <a:blip r:embed="rId2" cstate="print"/>
          <a:srcRect/>
          <a:stretch>
            <a:fillRect/>
          </a:stretch>
        </p:blipFill>
        <p:spPr bwMode="auto">
          <a:xfrm>
            <a:off x="683568" y="2120096"/>
            <a:ext cx="7344816" cy="4333240"/>
          </a:xfrm>
          <a:prstGeom prst="rect">
            <a:avLst/>
          </a:prstGeom>
          <a:noFill/>
          <a:ln w="28575">
            <a:solidFill>
              <a:srgbClr val="002060"/>
            </a:solidFill>
          </a:ln>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95536" y="116632"/>
            <a:ext cx="8424936" cy="719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0" cap="none" spc="0" normalizeH="0" baseline="0" noProof="0" dirty="0" smtClean="0">
                <a:ln>
                  <a:noFill/>
                </a:ln>
                <a:solidFill>
                  <a:srgbClr val="D06E19"/>
                </a:solidFill>
                <a:effectLst/>
                <a:uLnTx/>
                <a:uFillTx/>
                <a:latin typeface="+mj-lt"/>
                <a:ea typeface="+mj-ea"/>
                <a:cs typeface="+mj-cs"/>
              </a:rPr>
              <a:t>Royal Canadian Mint /</a:t>
            </a:r>
            <a:r>
              <a:rPr kumimoji="0" lang="en-CA" sz="2800" b="1" i="0" u="none" strike="noStrike" kern="0" cap="none" spc="0" normalizeH="0" baseline="0" noProof="0" dirty="0" err="1" smtClean="0">
                <a:ln>
                  <a:noFill/>
                </a:ln>
                <a:solidFill>
                  <a:srgbClr val="D06E19"/>
                </a:solidFill>
                <a:effectLst/>
                <a:uLnTx/>
                <a:uFillTx/>
                <a:latin typeface="+mj-lt"/>
                <a:ea typeface="+mj-ea"/>
                <a:cs typeface="+mj-cs"/>
              </a:rPr>
              <a:t>Signoptic</a:t>
            </a:r>
            <a:r>
              <a:rPr kumimoji="0" lang="en-CA" sz="2800" b="1" i="0" u="none" strike="noStrike" kern="0" cap="none" spc="0" normalizeH="0" baseline="0" noProof="0" dirty="0" smtClean="0">
                <a:ln>
                  <a:noFill/>
                </a:ln>
                <a:solidFill>
                  <a:srgbClr val="D06E19"/>
                </a:solidFill>
                <a:effectLst/>
                <a:uLnTx/>
                <a:uFillTx/>
                <a:latin typeface="+mj-lt"/>
                <a:ea typeface="+mj-ea"/>
                <a:cs typeface="+mj-cs"/>
              </a:rPr>
              <a:t> Technologies </a:t>
            </a:r>
            <a:br>
              <a:rPr kumimoji="0" lang="en-CA" sz="2800" b="1" i="0" u="none" strike="noStrike" kern="0" cap="none" spc="0" normalizeH="0" baseline="0" noProof="0" dirty="0" smtClean="0">
                <a:ln>
                  <a:noFill/>
                </a:ln>
                <a:solidFill>
                  <a:srgbClr val="D06E19"/>
                </a:solidFill>
                <a:effectLst/>
                <a:uLnTx/>
                <a:uFillTx/>
                <a:latin typeface="+mj-lt"/>
                <a:ea typeface="+mj-ea"/>
                <a:cs typeface="+mj-cs"/>
              </a:rPr>
            </a:br>
            <a:r>
              <a:rPr kumimoji="0" lang="en-CA" sz="2800" b="1" i="0" u="none" strike="noStrike" kern="0" cap="none" spc="0" normalizeH="0" baseline="0" noProof="0" dirty="0" smtClean="0">
                <a:ln>
                  <a:noFill/>
                </a:ln>
                <a:solidFill>
                  <a:srgbClr val="D06E19"/>
                </a:solidFill>
                <a:effectLst/>
                <a:uLnTx/>
                <a:uFillTx/>
                <a:latin typeface="+mj-lt"/>
                <a:ea typeface="+mj-ea"/>
                <a:cs typeface="+mj-cs"/>
              </a:rPr>
              <a:t>Coin DNA Technology</a:t>
            </a:r>
            <a:endParaRPr kumimoji="0" lang="en-CA" sz="2800" b="0" i="0" u="none" strike="noStrike" kern="0" cap="none" spc="0" normalizeH="0" baseline="0" noProof="0" dirty="0">
              <a:ln>
                <a:noFill/>
              </a:ln>
              <a:solidFill>
                <a:srgbClr val="959694"/>
              </a:solidFill>
              <a:effectLst/>
              <a:uLnTx/>
              <a:uFillTx/>
              <a:latin typeface="+mj-lt"/>
              <a:ea typeface="+mj-ea"/>
              <a:cs typeface="+mj-cs"/>
            </a:endParaRPr>
          </a:p>
        </p:txBody>
      </p:sp>
      <p:sp>
        <p:nvSpPr>
          <p:cNvPr id="12" name="Rectangle 3"/>
          <p:cNvSpPr txBox="1">
            <a:spLocks noChangeArrowheads="1"/>
          </p:cNvSpPr>
          <p:nvPr/>
        </p:nvSpPr>
        <p:spPr>
          <a:xfrm>
            <a:off x="611560" y="1340768"/>
            <a:ext cx="7922716" cy="4713387"/>
          </a:xfrm>
          <a:prstGeom prst="rect">
            <a:avLst/>
          </a:prstGeom>
        </p:spPr>
        <p:txBody>
          <a:bodyPr/>
          <a:lstStyle/>
          <a:p>
            <a:pPr marL="0" marR="0" lvl="0" indent="0" algn="ctr" defTabSz="914400" rtl="0" eaLnBrk="1" fontAlgn="base" latinLnBrk="0" hangingPunct="1">
              <a:lnSpc>
                <a:spcPts val="1600"/>
              </a:lnSpc>
              <a:spcBef>
                <a:spcPct val="0"/>
              </a:spcBef>
              <a:spcAft>
                <a:spcPts val="1200"/>
              </a:spcAft>
              <a:buClrTx/>
              <a:buSzTx/>
              <a:buFontTx/>
              <a:buNone/>
              <a:tabLst/>
              <a:defRPr/>
            </a:pPr>
            <a:r>
              <a:rPr lang="en-CA" sz="2400" kern="0" dirty="0" smtClean="0">
                <a:latin typeface="+mn-lt"/>
                <a:cs typeface="+mn-cs"/>
              </a:rPr>
              <a:t>Components of Signature</a:t>
            </a:r>
            <a:endParaRPr kumimoji="0" lang="en-CA" sz="2400" b="0" i="0" u="none" strike="noStrike" kern="0" cap="none" spc="0" normalizeH="0" baseline="0" noProof="0" dirty="0" smtClean="0">
              <a:ln>
                <a:noFill/>
              </a:ln>
              <a:effectLst/>
              <a:uLnTx/>
              <a:uFillTx/>
              <a:latin typeface="+mn-lt"/>
              <a:ea typeface="+mn-ea"/>
              <a:cs typeface="+mn-cs"/>
            </a:endParaRPr>
          </a:p>
          <a:p>
            <a:pPr marL="457200" marR="0" lvl="0" defTabSz="914400" rtl="0" eaLnBrk="1" fontAlgn="base" latinLnBrk="0" hangingPunct="1">
              <a:spcBef>
                <a:spcPct val="0"/>
              </a:spcBef>
              <a:spcAft>
                <a:spcPts val="0"/>
              </a:spcAft>
              <a:buClrTx/>
              <a:buSzTx/>
              <a:buFontTx/>
              <a:buAutoNum type="arabicParenR"/>
              <a:tabLst/>
              <a:defRPr/>
            </a:pPr>
            <a:r>
              <a:rPr lang="en-CA" sz="2000" kern="0" dirty="0" smtClean="0">
                <a:latin typeface="+mn-lt"/>
                <a:cs typeface="+mn-cs"/>
              </a:rPr>
              <a:t>  Common Identifiers</a:t>
            </a:r>
          </a:p>
          <a:p>
            <a:pPr marL="457200" marR="0" lvl="0" defTabSz="914400" rtl="0" eaLnBrk="1" fontAlgn="base" latinLnBrk="0" hangingPunct="1">
              <a:spcBef>
                <a:spcPct val="0"/>
              </a:spcBef>
              <a:spcAft>
                <a:spcPts val="0"/>
              </a:spcAft>
              <a:buClrTx/>
              <a:buSzTx/>
              <a:buFontTx/>
              <a:buAutoNum type="arabicParenR"/>
              <a:tabLst/>
              <a:defRPr/>
            </a:pPr>
            <a:r>
              <a:rPr lang="en-CA" sz="2000" kern="0" dirty="0" smtClean="0">
                <a:latin typeface="+mn-lt"/>
                <a:cs typeface="+mn-cs"/>
              </a:rPr>
              <a:t>  Uncommon component:  random and stable                </a:t>
            </a:r>
          </a:p>
          <a:p>
            <a:pPr marL="457200" marR="0" lvl="0" defTabSz="914400" rtl="0" eaLnBrk="1" fontAlgn="base" latinLnBrk="0" hangingPunct="1">
              <a:spcBef>
                <a:spcPct val="0"/>
              </a:spcBef>
              <a:spcAft>
                <a:spcPts val="0"/>
              </a:spcAft>
              <a:buClrTx/>
              <a:buSzTx/>
              <a:tabLst/>
              <a:defRPr/>
            </a:pPr>
            <a:r>
              <a:rPr lang="en-CA" sz="2000" kern="0" dirty="0" smtClean="0">
                <a:latin typeface="+mn-lt"/>
                <a:cs typeface="+mn-cs"/>
              </a:rPr>
              <a:t> </a:t>
            </a:r>
          </a:p>
        </p:txBody>
      </p:sp>
      <p:pic>
        <p:nvPicPr>
          <p:cNvPr id="8194" name="Picture 2" descr="C:\Users\sarault\AppData\Local\Microsoft\Windows\Temporary Internet Files\Content.Outlook\YNY4YBS1\SMRT FIGURE 3 No Border (2).jpg"/>
          <p:cNvPicPr>
            <a:picLocks noChangeAspect="1" noChangeArrowheads="1"/>
          </p:cNvPicPr>
          <p:nvPr/>
        </p:nvPicPr>
        <p:blipFill>
          <a:blip r:embed="rId2" cstate="print"/>
          <a:srcRect/>
          <a:stretch>
            <a:fillRect/>
          </a:stretch>
        </p:blipFill>
        <p:spPr bwMode="auto">
          <a:xfrm>
            <a:off x="1187624" y="2492896"/>
            <a:ext cx="6696744" cy="3991720"/>
          </a:xfrm>
          <a:prstGeom prst="rect">
            <a:avLst/>
          </a:prstGeom>
          <a:noFill/>
          <a:ln w="28575">
            <a:solidFill>
              <a:srgbClr val="002060"/>
            </a:solidFill>
          </a:ln>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23528" y="144958"/>
            <a:ext cx="8208912" cy="9797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0" cap="none" spc="0" normalizeH="0" baseline="0" noProof="0" dirty="0" smtClean="0">
                <a:ln>
                  <a:noFill/>
                </a:ln>
                <a:solidFill>
                  <a:srgbClr val="D06E19"/>
                </a:solidFill>
                <a:effectLst/>
                <a:uLnTx/>
                <a:uFillTx/>
                <a:latin typeface="+mj-lt"/>
                <a:ea typeface="+mj-ea"/>
                <a:cs typeface="+mj-cs"/>
              </a:rPr>
              <a:t>Royal Canadian Mint /</a:t>
            </a:r>
            <a:r>
              <a:rPr kumimoji="0" lang="en-CA" sz="2800" b="1" i="0" u="none" strike="noStrike" kern="0" cap="none" spc="0" normalizeH="0" baseline="0" noProof="0" dirty="0" err="1" smtClean="0">
                <a:ln>
                  <a:noFill/>
                </a:ln>
                <a:solidFill>
                  <a:srgbClr val="D06E19"/>
                </a:solidFill>
                <a:effectLst/>
                <a:uLnTx/>
                <a:uFillTx/>
                <a:latin typeface="+mj-lt"/>
                <a:ea typeface="+mj-ea"/>
                <a:cs typeface="+mj-cs"/>
              </a:rPr>
              <a:t>Signoptic</a:t>
            </a:r>
            <a:r>
              <a:rPr kumimoji="0" lang="en-CA" sz="2800" b="1" i="0" u="none" strike="noStrike" kern="0" cap="none" spc="0" normalizeH="0" baseline="0" noProof="0" dirty="0" smtClean="0">
                <a:ln>
                  <a:noFill/>
                </a:ln>
                <a:solidFill>
                  <a:srgbClr val="D06E19"/>
                </a:solidFill>
                <a:effectLst/>
                <a:uLnTx/>
                <a:uFillTx/>
                <a:latin typeface="+mj-lt"/>
                <a:ea typeface="+mj-ea"/>
                <a:cs typeface="+mj-cs"/>
              </a:rPr>
              <a:t> Technologies </a:t>
            </a:r>
            <a:br>
              <a:rPr kumimoji="0" lang="en-CA" sz="2800" b="1" i="0" u="none" strike="noStrike" kern="0" cap="none" spc="0" normalizeH="0" baseline="0" noProof="0" dirty="0" smtClean="0">
                <a:ln>
                  <a:noFill/>
                </a:ln>
                <a:solidFill>
                  <a:srgbClr val="D06E19"/>
                </a:solidFill>
                <a:effectLst/>
                <a:uLnTx/>
                <a:uFillTx/>
                <a:latin typeface="+mj-lt"/>
                <a:ea typeface="+mj-ea"/>
                <a:cs typeface="+mj-cs"/>
              </a:rPr>
            </a:br>
            <a:r>
              <a:rPr kumimoji="0" lang="en-CA" sz="2800" b="1" i="0" u="none" strike="noStrike" kern="0" cap="none" spc="0" normalizeH="0" baseline="0" noProof="0" dirty="0" smtClean="0">
                <a:ln>
                  <a:noFill/>
                </a:ln>
                <a:solidFill>
                  <a:srgbClr val="D06E19"/>
                </a:solidFill>
                <a:effectLst/>
                <a:uLnTx/>
                <a:uFillTx/>
                <a:latin typeface="+mj-lt"/>
                <a:ea typeface="+mj-ea"/>
                <a:cs typeface="+mj-cs"/>
              </a:rPr>
              <a:t>Coin DNA Technology</a:t>
            </a:r>
            <a:endParaRPr kumimoji="0" lang="en-CA" sz="2800" b="0" i="0" u="none" strike="noStrike" kern="0" cap="none" spc="0" normalizeH="0" baseline="0" noProof="0" dirty="0">
              <a:ln>
                <a:noFill/>
              </a:ln>
              <a:solidFill>
                <a:srgbClr val="959694"/>
              </a:solidFill>
              <a:effectLst/>
              <a:uLnTx/>
              <a:uFillTx/>
              <a:latin typeface="+mj-lt"/>
              <a:ea typeface="+mj-ea"/>
              <a:cs typeface="+mj-cs"/>
            </a:endParaRPr>
          </a:p>
        </p:txBody>
      </p:sp>
      <p:sp>
        <p:nvSpPr>
          <p:cNvPr id="12" name="Rectangle 3"/>
          <p:cNvSpPr txBox="1">
            <a:spLocks noChangeArrowheads="1"/>
          </p:cNvSpPr>
          <p:nvPr/>
        </p:nvSpPr>
        <p:spPr>
          <a:xfrm>
            <a:off x="611560" y="1268760"/>
            <a:ext cx="7922716" cy="4713387"/>
          </a:xfrm>
          <a:prstGeom prst="rect">
            <a:avLst/>
          </a:prstGeom>
        </p:spPr>
        <p:txBody>
          <a:bodyPr/>
          <a:lstStyle/>
          <a:p>
            <a:pPr marL="0" marR="0" lvl="0" indent="0" algn="ctr" defTabSz="914400" rtl="0" eaLnBrk="1" fontAlgn="base" latinLnBrk="0" hangingPunct="1">
              <a:lnSpc>
                <a:spcPts val="1600"/>
              </a:lnSpc>
              <a:spcBef>
                <a:spcPct val="0"/>
              </a:spcBef>
              <a:spcAft>
                <a:spcPts val="1200"/>
              </a:spcAft>
              <a:buClrTx/>
              <a:buSzTx/>
              <a:buFontTx/>
              <a:buNone/>
              <a:tabLst/>
              <a:defRPr/>
            </a:pPr>
            <a:r>
              <a:rPr lang="en-CA" sz="2400" kern="0" dirty="0" smtClean="0">
                <a:latin typeface="+mn-lt"/>
                <a:cs typeface="+mn-cs"/>
              </a:rPr>
              <a:t>Signature Generation</a:t>
            </a:r>
            <a:endParaRPr kumimoji="0" lang="en-CA" sz="2400" b="0" i="0" u="none" strike="noStrike" kern="0" cap="none" spc="0" normalizeH="0" baseline="0" noProof="0" dirty="0" smtClean="0">
              <a:ln>
                <a:noFill/>
              </a:ln>
              <a:effectLst/>
              <a:uLnTx/>
              <a:uFillTx/>
              <a:latin typeface="+mn-lt"/>
              <a:ea typeface="+mn-ea"/>
              <a:cs typeface="+mn-cs"/>
            </a:endParaRPr>
          </a:p>
          <a:p>
            <a:pPr marL="457200" marR="0" lvl="0" defTabSz="914400" rtl="0" eaLnBrk="1" fontAlgn="base" latinLnBrk="0" hangingPunct="1">
              <a:spcBef>
                <a:spcPct val="0"/>
              </a:spcBef>
              <a:spcAft>
                <a:spcPts val="0"/>
              </a:spcAft>
              <a:buClrTx/>
              <a:buSzTx/>
              <a:tabLst/>
              <a:defRPr/>
            </a:pPr>
            <a:r>
              <a:rPr lang="en-CA" sz="2000" kern="0" dirty="0" smtClean="0">
                <a:latin typeface="+mn-lt"/>
                <a:cs typeface="+mn-cs"/>
              </a:rPr>
              <a:t>Small areas at the discretion of Mint, on both sides of the coin </a:t>
            </a:r>
          </a:p>
          <a:p>
            <a:pPr marL="457200" marR="0" lvl="0" indent="-457200" defTabSz="914400" rtl="0" eaLnBrk="1" fontAlgn="base" latinLnBrk="0" hangingPunct="1">
              <a:lnSpc>
                <a:spcPts val="1600"/>
              </a:lnSpc>
              <a:spcBef>
                <a:spcPct val="0"/>
              </a:spcBef>
              <a:spcAft>
                <a:spcPts val="1200"/>
              </a:spcAft>
              <a:buClrTx/>
              <a:buSzTx/>
              <a:buFontTx/>
              <a:buAutoNum type="arabicParenR"/>
              <a:tabLst/>
              <a:defRPr/>
            </a:pPr>
            <a:endParaRPr kumimoji="0" lang="en-CA" sz="2400" b="0" i="0" u="none" strike="noStrike" kern="0" cap="none" spc="0" normalizeH="0" baseline="0" noProof="0" dirty="0" smtClean="0">
              <a:ln>
                <a:noFill/>
              </a:ln>
              <a:effectLst/>
              <a:uLnTx/>
              <a:uFillTx/>
              <a:latin typeface="+mn-lt"/>
              <a:ea typeface="+mn-ea"/>
              <a:cs typeface="+mn-cs"/>
            </a:endParaRPr>
          </a:p>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1200" b="0" i="0" u="none" strike="noStrike" kern="0" cap="none" spc="0" normalizeH="0" baseline="0" noProof="0" dirty="0" smtClean="0">
              <a:ln>
                <a:noFill/>
              </a:ln>
              <a:effectLst/>
              <a:uLnTx/>
              <a:uFillTx/>
              <a:latin typeface="+mn-lt"/>
              <a:ea typeface="+mn-ea"/>
              <a:cs typeface="+mn-cs"/>
            </a:endParaRPr>
          </a:p>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1200" b="0" i="0" u="none" strike="noStrike" kern="0" cap="none" spc="0" normalizeH="0" baseline="0" noProof="0" dirty="0" smtClean="0">
              <a:ln>
                <a:noFill/>
              </a:ln>
              <a:effectLst/>
              <a:uLnTx/>
              <a:uFillTx/>
              <a:latin typeface="+mn-lt"/>
              <a:ea typeface="+mn-ea"/>
              <a:cs typeface="+mn-cs"/>
            </a:endParaRPr>
          </a:p>
        </p:txBody>
      </p:sp>
      <p:pic>
        <p:nvPicPr>
          <p:cNvPr id="2050" name="Picture 2" descr="C:\Users\sarault\AppData\Local\Microsoft\Windows\Temporary Internet Files\Content.Outlook\YNY4YBS1\SMRT FIGURE 2 No Border and Bigger Font and Corrected Spelling Mistakes.jpg"/>
          <p:cNvPicPr>
            <a:picLocks noChangeAspect="1" noChangeArrowheads="1"/>
          </p:cNvPicPr>
          <p:nvPr/>
        </p:nvPicPr>
        <p:blipFill>
          <a:blip r:embed="rId2" cstate="print"/>
          <a:srcRect/>
          <a:stretch>
            <a:fillRect/>
          </a:stretch>
        </p:blipFill>
        <p:spPr bwMode="auto">
          <a:xfrm>
            <a:off x="899592" y="2060848"/>
            <a:ext cx="7111381" cy="4313342"/>
          </a:xfrm>
          <a:prstGeom prst="rect">
            <a:avLst/>
          </a:prstGeom>
          <a:noFill/>
          <a:ln w="28575">
            <a:solidFill>
              <a:srgbClr val="002060"/>
            </a:solidFill>
          </a:ln>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4" cstate="print"/>
          <a:srcRect/>
          <a:stretch>
            <a:fillRect/>
          </a:stretch>
        </p:blipFill>
        <p:spPr bwMode="auto">
          <a:xfrm>
            <a:off x="35496" y="6381329"/>
            <a:ext cx="1331639" cy="476671"/>
          </a:xfrm>
          <a:prstGeom prst="rect">
            <a:avLst/>
          </a:prstGeom>
          <a:noFill/>
          <a:ln w="9525">
            <a:noFill/>
            <a:miter lim="800000"/>
            <a:headEnd/>
            <a:tailEnd/>
          </a:ln>
          <a:effectLst/>
        </p:spPr>
      </p:pic>
      <p:sp>
        <p:nvSpPr>
          <p:cNvPr id="12" name="Content Placeholder 3"/>
          <p:cNvSpPr txBox="1">
            <a:spLocks/>
          </p:cNvSpPr>
          <p:nvPr/>
        </p:nvSpPr>
        <p:spPr>
          <a:xfrm>
            <a:off x="3779912" y="1700808"/>
            <a:ext cx="4680520" cy="4320480"/>
          </a:xfrm>
          <a:prstGeom prst="rect">
            <a:avLst/>
          </a:prstGeom>
          <a:noFill/>
        </p:spPr>
        <p:txBody>
          <a:bodyPr/>
          <a:lstStyle/>
          <a:p>
            <a:pPr marL="0" marR="0" lvl="0" indent="0" defTabSz="914400" rtl="0" eaLnBrk="1" fontAlgn="base" latinLnBrk="0" hangingPunct="1">
              <a:spcBef>
                <a:spcPts val="0"/>
              </a:spcBef>
              <a:spcAft>
                <a:spcPts val="0"/>
              </a:spcAft>
              <a:buClrTx/>
              <a:buSzTx/>
              <a:buFontTx/>
              <a:buNone/>
              <a:tabLst/>
              <a:defRPr/>
            </a:pPr>
            <a:endParaRPr lang="en-CA" kern="0" baseline="0" dirty="0" smtClean="0">
              <a:latin typeface="+mn-lt"/>
              <a:cs typeface="+mn-cs"/>
            </a:endParaRPr>
          </a:p>
        </p:txBody>
      </p:sp>
      <p:pic>
        <p:nvPicPr>
          <p:cNvPr id="5" name="Picture 1"/>
          <p:cNvPicPr>
            <a:picLocks noChangeAspect="1" noChangeArrowheads="1"/>
          </p:cNvPicPr>
          <p:nvPr/>
        </p:nvPicPr>
        <p:blipFill>
          <a:blip r:embed="rId5" cstate="print"/>
          <a:srcRect/>
          <a:stretch>
            <a:fillRect/>
          </a:stretch>
        </p:blipFill>
        <p:spPr bwMode="auto">
          <a:xfrm>
            <a:off x="7362056" y="6145222"/>
            <a:ext cx="1781944" cy="712778"/>
          </a:xfrm>
          <a:prstGeom prst="rect">
            <a:avLst/>
          </a:prstGeom>
          <a:noFill/>
          <a:ln w="9525">
            <a:noFill/>
            <a:miter lim="800000"/>
            <a:headEnd/>
            <a:tailEnd/>
          </a:ln>
          <a:effectLst/>
        </p:spPr>
      </p:pic>
      <p:sp>
        <p:nvSpPr>
          <p:cNvPr id="15" name="Content Placeholder 3"/>
          <p:cNvSpPr txBox="1">
            <a:spLocks/>
          </p:cNvSpPr>
          <p:nvPr/>
        </p:nvSpPr>
        <p:spPr bwMode="auto">
          <a:xfrm>
            <a:off x="2411760" y="4653136"/>
            <a:ext cx="6372200" cy="1341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5000"/>
              </a:lnSpc>
              <a:spcBef>
                <a:spcPct val="20000"/>
              </a:spcBef>
              <a:spcAft>
                <a:spcPct val="50000"/>
              </a:spcAft>
              <a:buClrTx/>
              <a:buSzTx/>
              <a:buFont typeface="Wingdings" pitchFamily="2" charset="2"/>
              <a:buChar char="v"/>
              <a:tabLst/>
              <a:defRPr/>
            </a:pPr>
            <a:endParaRPr kumimoji="0" lang="en-CA" sz="2300" b="0" i="0" u="none" strike="noStrike" kern="0" cap="none" spc="0" normalizeH="0" baseline="0" noProof="0" dirty="0" smtClean="0">
              <a:ln>
                <a:noFill/>
              </a:ln>
              <a:effectLst/>
              <a:uLnTx/>
              <a:uFillTx/>
              <a:latin typeface="Constantia"/>
              <a:ea typeface="+mn-ea"/>
              <a:cs typeface="+mn-cs"/>
            </a:endParaRPr>
          </a:p>
          <a:p>
            <a:pPr marL="342900" marR="0" lvl="0" indent="-342900" algn="l" defTabSz="914400" rtl="0" eaLnBrk="1" fontAlgn="base" latinLnBrk="0" hangingPunct="1">
              <a:lnSpc>
                <a:spcPct val="95000"/>
              </a:lnSpc>
              <a:spcBef>
                <a:spcPct val="20000"/>
              </a:spcBef>
              <a:spcAft>
                <a:spcPct val="50000"/>
              </a:spcAft>
              <a:buClrTx/>
              <a:buSzTx/>
              <a:tabLst/>
              <a:defRPr/>
            </a:pPr>
            <a:endParaRPr kumimoji="0" lang="en-CA" sz="2300" b="0" i="0" u="none" strike="noStrike" kern="0" cap="none" spc="0" normalizeH="0" baseline="0" noProof="0" dirty="0">
              <a:ln>
                <a:noFill/>
              </a:ln>
              <a:effectLst/>
              <a:uLnTx/>
              <a:uFillTx/>
              <a:latin typeface="Constantia"/>
              <a:ea typeface="+mn-ea"/>
              <a:cs typeface="+mn-cs"/>
            </a:endParaRPr>
          </a:p>
        </p:txBody>
      </p:sp>
      <p:sp>
        <p:nvSpPr>
          <p:cNvPr id="16" name="Rectangle 2"/>
          <p:cNvSpPr>
            <a:spLocks noGrp="1" noChangeArrowheads="1"/>
          </p:cNvSpPr>
          <p:nvPr>
            <p:ph type="title"/>
          </p:nvPr>
        </p:nvSpPr>
        <p:spPr>
          <a:xfrm>
            <a:off x="323528" y="116632"/>
            <a:ext cx="8604448" cy="1080120"/>
          </a:xfrm>
          <a:noFill/>
        </p:spPr>
        <p:txBody>
          <a:bodyPr anchor="t"/>
          <a:lstStyle/>
          <a:p>
            <a:pPr algn="ctr"/>
            <a:r>
              <a:rPr lang="en-CA" sz="2800" b="1" dirty="0" smtClean="0"/>
              <a:t>Royal Canadian Mint /Signoptic Technologies </a:t>
            </a:r>
            <a:br>
              <a:rPr lang="en-CA" sz="2800" b="1" dirty="0" smtClean="0"/>
            </a:br>
            <a:r>
              <a:rPr lang="en-CA" sz="2800" b="1" dirty="0" smtClean="0"/>
              <a:t>Coin DNA Technology</a:t>
            </a:r>
            <a:endParaRPr lang="en-CA" sz="2800" dirty="0">
              <a:solidFill>
                <a:srgbClr val="959694"/>
              </a:solidFill>
            </a:endParaRPr>
          </a:p>
        </p:txBody>
      </p:sp>
      <p:sp>
        <p:nvSpPr>
          <p:cNvPr id="17" name="Rectangle 16"/>
          <p:cNvSpPr/>
          <p:nvPr/>
        </p:nvSpPr>
        <p:spPr>
          <a:xfrm>
            <a:off x="899592" y="1052736"/>
            <a:ext cx="7740352" cy="1154162"/>
          </a:xfrm>
          <a:prstGeom prst="rect">
            <a:avLst/>
          </a:prstGeom>
        </p:spPr>
        <p:txBody>
          <a:bodyPr wrap="square">
            <a:spAutoFit/>
          </a:bodyPr>
          <a:lstStyle/>
          <a:p>
            <a:pPr algn="ctr"/>
            <a:r>
              <a:rPr lang="en-CA" sz="2000" b="1" u="sng" dirty="0" smtClean="0"/>
              <a:t>General Principles of Innovation Overview</a:t>
            </a:r>
          </a:p>
          <a:p>
            <a:pPr lvl="2">
              <a:buFontTx/>
              <a:buChar char="-"/>
            </a:pPr>
            <a:endParaRPr lang="en-CA" sz="900" dirty="0" smtClean="0"/>
          </a:p>
          <a:p>
            <a:pPr lvl="2">
              <a:buFontTx/>
              <a:buChar char="-"/>
            </a:pPr>
            <a:r>
              <a:rPr lang="en-CA" sz="2000" dirty="0" smtClean="0"/>
              <a:t>    Coin Identity Registration Phase</a:t>
            </a:r>
          </a:p>
          <a:p>
            <a:pPr lvl="2">
              <a:buFontTx/>
              <a:buChar char="-"/>
            </a:pPr>
            <a:r>
              <a:rPr lang="en-CA" sz="2000" dirty="0" smtClean="0"/>
              <a:t>    Coin Identity Authentication Phase</a:t>
            </a:r>
            <a:r>
              <a:rPr lang="en-CA" sz="2000" b="1" dirty="0" smtClean="0"/>
              <a:t>        </a:t>
            </a:r>
            <a:r>
              <a:rPr lang="en-CA" sz="2000" b="1" u="sng" dirty="0" smtClean="0"/>
              <a:t> </a:t>
            </a:r>
            <a:endParaRPr lang="en-CA" sz="2000" b="1" dirty="0" smtClean="0"/>
          </a:p>
        </p:txBody>
      </p:sp>
      <p:pic>
        <p:nvPicPr>
          <p:cNvPr id="5123" name="Picture 3" descr="C:\Users\sarault\AppData\Local\Microsoft\Windows\Temporary Internet Files\Content.Outlook\YNY4YBS1\SMRT FIGURE 4 No Border (2).jpg"/>
          <p:cNvPicPr>
            <a:picLocks noChangeAspect="1" noChangeArrowheads="1"/>
          </p:cNvPicPr>
          <p:nvPr/>
        </p:nvPicPr>
        <p:blipFill>
          <a:blip r:embed="rId6" cstate="print"/>
          <a:srcRect/>
          <a:stretch>
            <a:fillRect/>
          </a:stretch>
        </p:blipFill>
        <p:spPr bwMode="auto">
          <a:xfrm>
            <a:off x="765454" y="2276871"/>
            <a:ext cx="7478954" cy="4041895"/>
          </a:xfrm>
          <a:prstGeom prst="rect">
            <a:avLst/>
          </a:prstGeom>
          <a:noFill/>
          <a:ln w="28575">
            <a:solidFill>
              <a:srgbClr val="002060"/>
            </a:solidFill>
          </a:ln>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23528" y="332656"/>
            <a:ext cx="8496944" cy="100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0" cap="none" spc="0" normalizeH="0" baseline="0" noProof="0" dirty="0" smtClean="0">
                <a:ln>
                  <a:noFill/>
                </a:ln>
                <a:solidFill>
                  <a:srgbClr val="D06E19"/>
                </a:solidFill>
                <a:effectLst/>
                <a:uLnTx/>
                <a:uFillTx/>
                <a:latin typeface="+mj-lt"/>
                <a:ea typeface="+mj-ea"/>
                <a:cs typeface="+mj-cs"/>
              </a:rPr>
              <a:t>Royal Canadian Mint /</a:t>
            </a:r>
            <a:r>
              <a:rPr kumimoji="0" lang="en-CA" sz="2800" b="1" i="0" u="none" strike="noStrike" kern="0" cap="none" spc="0" normalizeH="0" baseline="0" noProof="0" dirty="0" err="1" smtClean="0">
                <a:ln>
                  <a:noFill/>
                </a:ln>
                <a:solidFill>
                  <a:srgbClr val="D06E19"/>
                </a:solidFill>
                <a:effectLst/>
                <a:uLnTx/>
                <a:uFillTx/>
                <a:latin typeface="+mj-lt"/>
                <a:ea typeface="+mj-ea"/>
                <a:cs typeface="+mj-cs"/>
              </a:rPr>
              <a:t>Signoptic</a:t>
            </a:r>
            <a:r>
              <a:rPr kumimoji="0" lang="en-CA" sz="2800" b="1" i="0" u="none" strike="noStrike" kern="0" cap="none" spc="0" normalizeH="0" baseline="0" noProof="0" dirty="0" smtClean="0">
                <a:ln>
                  <a:noFill/>
                </a:ln>
                <a:solidFill>
                  <a:srgbClr val="D06E19"/>
                </a:solidFill>
                <a:effectLst/>
                <a:uLnTx/>
                <a:uFillTx/>
                <a:latin typeface="+mj-lt"/>
                <a:ea typeface="+mj-ea"/>
                <a:cs typeface="+mj-cs"/>
              </a:rPr>
              <a:t> Technologies </a:t>
            </a:r>
            <a:br>
              <a:rPr kumimoji="0" lang="en-CA" sz="2800" b="1" i="0" u="none" strike="noStrike" kern="0" cap="none" spc="0" normalizeH="0" baseline="0" noProof="0" dirty="0" smtClean="0">
                <a:ln>
                  <a:noFill/>
                </a:ln>
                <a:solidFill>
                  <a:srgbClr val="D06E19"/>
                </a:solidFill>
                <a:effectLst/>
                <a:uLnTx/>
                <a:uFillTx/>
                <a:latin typeface="+mj-lt"/>
                <a:ea typeface="+mj-ea"/>
                <a:cs typeface="+mj-cs"/>
              </a:rPr>
            </a:br>
            <a:r>
              <a:rPr kumimoji="0" lang="en-CA" sz="2800" b="1" i="0" u="none" strike="noStrike" kern="0" cap="none" spc="0" normalizeH="0" baseline="0" noProof="0" dirty="0" smtClean="0">
                <a:ln>
                  <a:noFill/>
                </a:ln>
                <a:solidFill>
                  <a:srgbClr val="D06E19"/>
                </a:solidFill>
                <a:effectLst/>
                <a:uLnTx/>
                <a:uFillTx/>
                <a:latin typeface="+mj-lt"/>
                <a:ea typeface="+mj-ea"/>
                <a:cs typeface="+mj-cs"/>
              </a:rPr>
              <a:t>Coin DNA Technology</a:t>
            </a:r>
            <a:endParaRPr kumimoji="0" lang="en-CA" sz="2800" b="0" i="0" u="none" strike="noStrike" kern="0" cap="none" spc="0" normalizeH="0" baseline="0" noProof="0" dirty="0">
              <a:ln>
                <a:noFill/>
              </a:ln>
              <a:solidFill>
                <a:srgbClr val="959694"/>
              </a:solidFill>
              <a:effectLst/>
              <a:uLnTx/>
              <a:uFillTx/>
              <a:latin typeface="+mj-lt"/>
              <a:ea typeface="+mj-ea"/>
              <a:cs typeface="+mj-cs"/>
            </a:endParaRPr>
          </a:p>
        </p:txBody>
      </p:sp>
      <p:sp>
        <p:nvSpPr>
          <p:cNvPr id="12" name="Rectangle 3"/>
          <p:cNvSpPr txBox="1">
            <a:spLocks noChangeArrowheads="1"/>
          </p:cNvSpPr>
          <p:nvPr/>
        </p:nvSpPr>
        <p:spPr>
          <a:xfrm>
            <a:off x="827584" y="1484784"/>
            <a:ext cx="7922716" cy="4713387"/>
          </a:xfrm>
          <a:prstGeom prst="rect">
            <a:avLst/>
          </a:prstGeom>
        </p:spPr>
        <p:txBody>
          <a:bodyPr/>
          <a:lstStyle/>
          <a:p>
            <a:pPr marL="0" marR="0" lvl="0" indent="0" algn="ctr" defTabSz="914400" rtl="0" eaLnBrk="1" fontAlgn="base" latinLnBrk="0" hangingPunct="1">
              <a:lnSpc>
                <a:spcPts val="1600"/>
              </a:lnSpc>
              <a:spcBef>
                <a:spcPct val="0"/>
              </a:spcBef>
              <a:spcAft>
                <a:spcPts val="1200"/>
              </a:spcAft>
              <a:buClrTx/>
              <a:buSzTx/>
              <a:buFontTx/>
              <a:buNone/>
              <a:tabLst/>
              <a:defRPr/>
            </a:pPr>
            <a:r>
              <a:rPr lang="en-CA" sz="2400" kern="0" dirty="0" smtClean="0">
                <a:latin typeface="+mn-lt"/>
                <a:cs typeface="+mn-cs"/>
              </a:rPr>
              <a:t> </a:t>
            </a:r>
            <a:endParaRPr kumimoji="0" lang="en-CA" sz="2400" b="0" i="0" u="none" strike="noStrike" kern="0" cap="none" spc="0" normalizeH="0" baseline="0" noProof="0" dirty="0" smtClean="0">
              <a:ln>
                <a:noFill/>
              </a:ln>
              <a:effectLst/>
              <a:uLnTx/>
              <a:uFillTx/>
              <a:latin typeface="+mn-lt"/>
              <a:ea typeface="+mn-ea"/>
              <a:cs typeface="+mn-cs"/>
            </a:endParaRPr>
          </a:p>
          <a:p>
            <a:pPr marL="457200" marR="0" lvl="0" defTabSz="914400" rtl="0" eaLnBrk="1" fontAlgn="base" latinLnBrk="0" hangingPunct="1">
              <a:spcBef>
                <a:spcPct val="0"/>
              </a:spcBef>
              <a:spcAft>
                <a:spcPts val="0"/>
              </a:spcAft>
              <a:buClrTx/>
              <a:buSzTx/>
              <a:tabLst/>
              <a:defRPr/>
            </a:pPr>
            <a:r>
              <a:rPr lang="en-CA" sz="2400" kern="0" dirty="0" smtClean="0">
                <a:latin typeface="+mn-lt"/>
                <a:cs typeface="+mn-cs"/>
              </a:rPr>
              <a:t> </a:t>
            </a:r>
          </a:p>
          <a:p>
            <a:pPr marL="457200" marR="0" lvl="0" indent="-457200" defTabSz="914400" rtl="0" eaLnBrk="1" fontAlgn="base" latinLnBrk="0" hangingPunct="1">
              <a:lnSpc>
                <a:spcPts val="1600"/>
              </a:lnSpc>
              <a:spcBef>
                <a:spcPct val="0"/>
              </a:spcBef>
              <a:spcAft>
                <a:spcPts val="1200"/>
              </a:spcAft>
              <a:buClrTx/>
              <a:buSzTx/>
              <a:buFontTx/>
              <a:buAutoNum type="arabicParenR"/>
              <a:tabLst/>
              <a:defRPr/>
            </a:pPr>
            <a:endParaRPr kumimoji="0" lang="en-CA" sz="2400" b="0" i="0" u="none" strike="noStrike" kern="0" cap="none" spc="0" normalizeH="0" baseline="0" noProof="0" dirty="0" smtClean="0">
              <a:ln>
                <a:noFill/>
              </a:ln>
              <a:effectLst/>
              <a:uLnTx/>
              <a:uFillTx/>
              <a:latin typeface="+mn-lt"/>
              <a:ea typeface="+mn-ea"/>
              <a:cs typeface="+mn-cs"/>
            </a:endParaRPr>
          </a:p>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1200" b="0" i="0" u="none" strike="noStrike" kern="0" cap="none" spc="0" normalizeH="0" baseline="0" noProof="0" dirty="0" smtClean="0">
              <a:ln>
                <a:noFill/>
              </a:ln>
              <a:effectLst/>
              <a:uLnTx/>
              <a:uFillTx/>
              <a:latin typeface="+mn-lt"/>
              <a:ea typeface="+mn-ea"/>
              <a:cs typeface="+mn-cs"/>
            </a:endParaRPr>
          </a:p>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1200" b="0" i="0" u="none" strike="noStrike" kern="0" cap="none" spc="0" normalizeH="0" baseline="0" noProof="0" dirty="0" smtClean="0">
              <a:ln>
                <a:noFill/>
              </a:ln>
              <a:effectLst/>
              <a:uLnTx/>
              <a:uFillTx/>
              <a:latin typeface="+mn-lt"/>
              <a:ea typeface="+mn-ea"/>
              <a:cs typeface="+mn-cs"/>
            </a:endParaRPr>
          </a:p>
        </p:txBody>
      </p:sp>
      <p:sp>
        <p:nvSpPr>
          <p:cNvPr id="4" name="Rectangle 3"/>
          <p:cNvSpPr/>
          <p:nvPr/>
        </p:nvSpPr>
        <p:spPr>
          <a:xfrm>
            <a:off x="1187624" y="1484784"/>
            <a:ext cx="6912768" cy="4739759"/>
          </a:xfrm>
          <a:prstGeom prst="rect">
            <a:avLst/>
          </a:prstGeom>
        </p:spPr>
        <p:txBody>
          <a:bodyPr wrap="square">
            <a:spAutoFit/>
          </a:bodyPr>
          <a:lstStyle/>
          <a:p>
            <a:endParaRPr lang="en-CA" sz="2400" dirty="0" smtClean="0"/>
          </a:p>
          <a:p>
            <a:pPr algn="ctr"/>
            <a:r>
              <a:rPr lang="en-CA" sz="2400" u="sng" dirty="0" smtClean="0"/>
              <a:t>Applications</a:t>
            </a:r>
          </a:p>
          <a:p>
            <a:endParaRPr lang="en-CA" sz="2400" dirty="0" smtClean="0"/>
          </a:p>
          <a:p>
            <a:pPr>
              <a:buFont typeface="Arial" pitchFamily="34" charset="0"/>
              <a:buChar char="•"/>
            </a:pPr>
            <a:r>
              <a:rPr lang="en-CA" sz="2400" dirty="0" smtClean="0"/>
              <a:t> Circulation Coins </a:t>
            </a:r>
          </a:p>
          <a:p>
            <a:pPr>
              <a:buFont typeface="Arial" pitchFamily="34" charset="0"/>
              <a:buChar char="•"/>
            </a:pPr>
            <a:endParaRPr lang="en-CA" sz="2400" dirty="0" smtClean="0"/>
          </a:p>
          <a:p>
            <a:pPr>
              <a:buFont typeface="Arial" pitchFamily="34" charset="0"/>
              <a:buChar char="•"/>
            </a:pPr>
            <a:r>
              <a:rPr lang="en-CA" sz="2400" dirty="0" smtClean="0"/>
              <a:t> Numismatic Coins</a:t>
            </a:r>
          </a:p>
          <a:p>
            <a:pPr>
              <a:buFont typeface="Arial" pitchFamily="34" charset="0"/>
              <a:buChar char="•"/>
            </a:pPr>
            <a:endParaRPr lang="en-CA" sz="2400" dirty="0" smtClean="0"/>
          </a:p>
          <a:p>
            <a:pPr>
              <a:buFont typeface="Arial" pitchFamily="34" charset="0"/>
              <a:buChar char="•"/>
            </a:pPr>
            <a:r>
              <a:rPr lang="en-CA" sz="2400" dirty="0" smtClean="0"/>
              <a:t>Precious Metals Coins, Wafers and Bullion</a:t>
            </a:r>
          </a:p>
          <a:p>
            <a:pPr>
              <a:buFont typeface="Arial" pitchFamily="34" charset="0"/>
              <a:buChar char="•"/>
            </a:pPr>
            <a:endParaRPr lang="en-CA" sz="2400" dirty="0" smtClean="0"/>
          </a:p>
          <a:p>
            <a:pPr>
              <a:buFont typeface="Arial" pitchFamily="34" charset="0"/>
              <a:buChar char="•"/>
            </a:pPr>
            <a:r>
              <a:rPr lang="en-CA" sz="2400" dirty="0" smtClean="0"/>
              <a:t>Security Tokens</a:t>
            </a:r>
          </a:p>
          <a:p>
            <a:pPr lvl="2">
              <a:buFontTx/>
              <a:buChar char="-"/>
            </a:pPr>
            <a:endParaRPr lang="en-CA" sz="2000" dirty="0" smtClean="0"/>
          </a:p>
          <a:p>
            <a:pPr algn="ctr"/>
            <a:endParaRPr lang="en-CA" sz="1400" dirty="0" smtClean="0"/>
          </a:p>
          <a:p>
            <a:pPr algn="ctr"/>
            <a:r>
              <a:rPr lang="en-CA" sz="1400" dirty="0" smtClean="0"/>
              <a:t> </a:t>
            </a:r>
            <a:endParaRPr lang="en-CA" sz="1400" b="1" dirty="0" smtClean="0"/>
          </a:p>
          <a:p>
            <a:r>
              <a:rPr lang="en-CA" sz="1400" b="1" dirty="0" smtClean="0"/>
              <a:t>         </a:t>
            </a:r>
            <a:r>
              <a:rPr lang="en-CA" sz="1400" b="1" u="sng" dirty="0" smtClean="0"/>
              <a:t> </a:t>
            </a:r>
            <a:endParaRPr lang="en-CA" sz="1400" b="1" dirty="0" smtClean="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539552" y="188640"/>
            <a:ext cx="8064896" cy="10071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0" cap="none" spc="0" normalizeH="0" baseline="0" noProof="0" dirty="0" smtClean="0">
                <a:ln>
                  <a:noFill/>
                </a:ln>
                <a:solidFill>
                  <a:srgbClr val="D06E19"/>
                </a:solidFill>
                <a:effectLst/>
                <a:uLnTx/>
                <a:uFillTx/>
                <a:latin typeface="+mj-lt"/>
                <a:ea typeface="+mj-ea"/>
                <a:cs typeface="+mj-cs"/>
              </a:rPr>
              <a:t>Royal Canadian Mint /</a:t>
            </a:r>
            <a:r>
              <a:rPr kumimoji="0" lang="en-CA" sz="2800" b="1" i="0" u="none" strike="noStrike" kern="0" cap="none" spc="0" normalizeH="0" baseline="0" noProof="0" dirty="0" err="1" smtClean="0">
                <a:ln>
                  <a:noFill/>
                </a:ln>
                <a:solidFill>
                  <a:srgbClr val="D06E19"/>
                </a:solidFill>
                <a:effectLst/>
                <a:uLnTx/>
                <a:uFillTx/>
                <a:latin typeface="+mj-lt"/>
                <a:ea typeface="+mj-ea"/>
                <a:cs typeface="+mj-cs"/>
              </a:rPr>
              <a:t>Signoptic</a:t>
            </a:r>
            <a:r>
              <a:rPr kumimoji="0" lang="en-CA" sz="2800" b="1" i="0" u="none" strike="noStrike" kern="0" cap="none" spc="0" normalizeH="0" baseline="0" noProof="0" dirty="0" smtClean="0">
                <a:ln>
                  <a:noFill/>
                </a:ln>
                <a:solidFill>
                  <a:srgbClr val="D06E19"/>
                </a:solidFill>
                <a:effectLst/>
                <a:uLnTx/>
                <a:uFillTx/>
                <a:latin typeface="+mj-lt"/>
                <a:ea typeface="+mj-ea"/>
                <a:cs typeface="+mj-cs"/>
              </a:rPr>
              <a:t> Technologies </a:t>
            </a:r>
            <a:br>
              <a:rPr kumimoji="0" lang="en-CA" sz="2800" b="1" i="0" u="none" strike="noStrike" kern="0" cap="none" spc="0" normalizeH="0" baseline="0" noProof="0" dirty="0" smtClean="0">
                <a:ln>
                  <a:noFill/>
                </a:ln>
                <a:solidFill>
                  <a:srgbClr val="D06E19"/>
                </a:solidFill>
                <a:effectLst/>
                <a:uLnTx/>
                <a:uFillTx/>
                <a:latin typeface="+mj-lt"/>
                <a:ea typeface="+mj-ea"/>
                <a:cs typeface="+mj-cs"/>
              </a:rPr>
            </a:br>
            <a:r>
              <a:rPr kumimoji="0" lang="en-CA" sz="2800" b="1" i="0" u="none" strike="noStrike" kern="0" cap="none" spc="0" normalizeH="0" baseline="0" noProof="0" dirty="0" smtClean="0">
                <a:ln>
                  <a:noFill/>
                </a:ln>
                <a:solidFill>
                  <a:srgbClr val="D06E19"/>
                </a:solidFill>
                <a:effectLst/>
                <a:uLnTx/>
                <a:uFillTx/>
                <a:latin typeface="+mj-lt"/>
                <a:ea typeface="+mj-ea"/>
                <a:cs typeface="+mj-cs"/>
              </a:rPr>
              <a:t>Coin DNA Technology</a:t>
            </a:r>
            <a:endParaRPr kumimoji="0" lang="en-CA" sz="2800" b="0" i="0" u="none" strike="noStrike" kern="0" cap="none" spc="0" normalizeH="0" baseline="0" noProof="0" dirty="0">
              <a:ln>
                <a:noFill/>
              </a:ln>
              <a:solidFill>
                <a:srgbClr val="959694"/>
              </a:solidFill>
              <a:effectLst/>
              <a:uLnTx/>
              <a:uFillTx/>
              <a:latin typeface="+mj-lt"/>
              <a:ea typeface="+mj-ea"/>
              <a:cs typeface="+mj-cs"/>
            </a:endParaRPr>
          </a:p>
        </p:txBody>
      </p:sp>
      <p:sp>
        <p:nvSpPr>
          <p:cNvPr id="12" name="Rectangle 3"/>
          <p:cNvSpPr txBox="1">
            <a:spLocks noChangeArrowheads="1"/>
          </p:cNvSpPr>
          <p:nvPr/>
        </p:nvSpPr>
        <p:spPr>
          <a:xfrm>
            <a:off x="827584" y="1484784"/>
            <a:ext cx="7922716" cy="4713387"/>
          </a:xfrm>
          <a:prstGeom prst="rect">
            <a:avLst/>
          </a:prstGeom>
        </p:spPr>
        <p:txBody>
          <a:bodyPr/>
          <a:lstStyle/>
          <a:p>
            <a:pPr marL="0" marR="0" lvl="0" indent="0" algn="ctr" defTabSz="914400" rtl="0" eaLnBrk="1" fontAlgn="base" latinLnBrk="0" hangingPunct="1">
              <a:lnSpc>
                <a:spcPts val="1600"/>
              </a:lnSpc>
              <a:spcBef>
                <a:spcPct val="0"/>
              </a:spcBef>
              <a:spcAft>
                <a:spcPts val="1200"/>
              </a:spcAft>
              <a:buClrTx/>
              <a:buSzTx/>
              <a:buFontTx/>
              <a:buNone/>
              <a:tabLst/>
              <a:defRPr/>
            </a:pPr>
            <a:r>
              <a:rPr lang="en-CA" sz="2400" kern="0" dirty="0" smtClean="0">
                <a:latin typeface="+mn-lt"/>
                <a:cs typeface="+mn-cs"/>
              </a:rPr>
              <a:t> </a:t>
            </a:r>
            <a:endParaRPr kumimoji="0" lang="en-CA" sz="2400" b="0" i="0" u="none" strike="noStrike" kern="0" cap="none" spc="0" normalizeH="0" baseline="0" noProof="0" dirty="0" smtClean="0">
              <a:ln>
                <a:noFill/>
              </a:ln>
              <a:effectLst/>
              <a:uLnTx/>
              <a:uFillTx/>
              <a:latin typeface="+mn-lt"/>
              <a:ea typeface="+mn-ea"/>
              <a:cs typeface="+mn-cs"/>
            </a:endParaRPr>
          </a:p>
          <a:p>
            <a:pPr marL="457200" marR="0" lvl="0" defTabSz="914400" rtl="0" eaLnBrk="1" fontAlgn="base" latinLnBrk="0" hangingPunct="1">
              <a:spcBef>
                <a:spcPct val="0"/>
              </a:spcBef>
              <a:spcAft>
                <a:spcPts val="0"/>
              </a:spcAft>
              <a:buClrTx/>
              <a:buSzTx/>
              <a:tabLst/>
              <a:defRPr/>
            </a:pPr>
            <a:r>
              <a:rPr lang="en-CA" sz="2400" kern="0" dirty="0" smtClean="0">
                <a:latin typeface="+mn-lt"/>
                <a:cs typeface="+mn-cs"/>
              </a:rPr>
              <a:t> </a:t>
            </a:r>
          </a:p>
          <a:p>
            <a:pPr marL="457200" marR="0" lvl="0" indent="-457200" defTabSz="914400" rtl="0" eaLnBrk="1" fontAlgn="base" latinLnBrk="0" hangingPunct="1">
              <a:lnSpc>
                <a:spcPts val="1600"/>
              </a:lnSpc>
              <a:spcBef>
                <a:spcPct val="0"/>
              </a:spcBef>
              <a:spcAft>
                <a:spcPts val="1200"/>
              </a:spcAft>
              <a:buClrTx/>
              <a:buSzTx/>
              <a:buFontTx/>
              <a:buAutoNum type="arabicParenR"/>
              <a:tabLst/>
              <a:defRPr/>
            </a:pPr>
            <a:endParaRPr kumimoji="0" lang="en-CA" sz="2400" b="0" i="0" u="none" strike="noStrike" kern="0" cap="none" spc="0" normalizeH="0" baseline="0" noProof="0" dirty="0" smtClean="0">
              <a:ln>
                <a:noFill/>
              </a:ln>
              <a:effectLst/>
              <a:uLnTx/>
              <a:uFillTx/>
              <a:latin typeface="+mn-lt"/>
              <a:ea typeface="+mn-ea"/>
              <a:cs typeface="+mn-cs"/>
            </a:endParaRPr>
          </a:p>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1200" b="0" i="0" u="none" strike="noStrike" kern="0" cap="none" spc="0" normalizeH="0" baseline="0" noProof="0" dirty="0" smtClean="0">
              <a:ln>
                <a:noFill/>
              </a:ln>
              <a:effectLst/>
              <a:uLnTx/>
              <a:uFillTx/>
              <a:latin typeface="+mn-lt"/>
              <a:ea typeface="+mn-ea"/>
              <a:cs typeface="+mn-cs"/>
            </a:endParaRPr>
          </a:p>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1200" b="0" i="0" u="none" strike="noStrike" kern="0" cap="none" spc="0" normalizeH="0" baseline="0" noProof="0" dirty="0" smtClean="0">
              <a:ln>
                <a:noFill/>
              </a:ln>
              <a:effectLst/>
              <a:uLnTx/>
              <a:uFillTx/>
              <a:latin typeface="+mn-lt"/>
              <a:ea typeface="+mn-ea"/>
              <a:cs typeface="+mn-cs"/>
            </a:endParaRPr>
          </a:p>
        </p:txBody>
      </p:sp>
      <p:sp>
        <p:nvSpPr>
          <p:cNvPr id="5" name="Rectangle 4"/>
          <p:cNvSpPr/>
          <p:nvPr/>
        </p:nvSpPr>
        <p:spPr>
          <a:xfrm>
            <a:off x="395536" y="1268760"/>
            <a:ext cx="8316416" cy="5201424"/>
          </a:xfrm>
          <a:prstGeom prst="rect">
            <a:avLst/>
          </a:prstGeom>
        </p:spPr>
        <p:txBody>
          <a:bodyPr wrap="square">
            <a:spAutoFit/>
          </a:bodyPr>
          <a:lstStyle/>
          <a:p>
            <a:pPr algn="ctr"/>
            <a:r>
              <a:rPr lang="en-CA" sz="2400" u="sng" dirty="0" smtClean="0"/>
              <a:t>Level of Automation</a:t>
            </a:r>
          </a:p>
          <a:p>
            <a:endParaRPr lang="en-CA" sz="2400" dirty="0" smtClean="0"/>
          </a:p>
          <a:p>
            <a:pPr>
              <a:buFont typeface="Arial" pitchFamily="34" charset="0"/>
              <a:buChar char="•"/>
            </a:pPr>
            <a:r>
              <a:rPr lang="en-CA" sz="2400" dirty="0" smtClean="0"/>
              <a:t> </a:t>
            </a:r>
            <a:r>
              <a:rPr lang="en-CA" sz="2000" u="sng" dirty="0" smtClean="0"/>
              <a:t>Manual</a:t>
            </a:r>
            <a:r>
              <a:rPr lang="en-CA" sz="2000" dirty="0" smtClean="0"/>
              <a:t>: Table top model built for small operations of registration and authentication</a:t>
            </a:r>
          </a:p>
          <a:p>
            <a:pPr>
              <a:buFont typeface="Arial" pitchFamily="34" charset="0"/>
              <a:buChar char="•"/>
            </a:pPr>
            <a:endParaRPr lang="en-CA" sz="2000" dirty="0" smtClean="0"/>
          </a:p>
          <a:p>
            <a:pPr>
              <a:buFont typeface="Arial" pitchFamily="34" charset="0"/>
              <a:buChar char="•"/>
            </a:pPr>
            <a:r>
              <a:rPr lang="en-CA" sz="2000" dirty="0" smtClean="0"/>
              <a:t> </a:t>
            </a:r>
            <a:r>
              <a:rPr lang="en-CA" sz="2000" u="sng" dirty="0" smtClean="0"/>
              <a:t>New Application</a:t>
            </a:r>
            <a:r>
              <a:rPr lang="en-CA" sz="2000" dirty="0" smtClean="0"/>
              <a:t>: The manual model can be used as a :</a:t>
            </a:r>
          </a:p>
          <a:p>
            <a:pPr>
              <a:buFont typeface="Arial" pitchFamily="34" charset="0"/>
              <a:buChar char="•"/>
            </a:pPr>
            <a:endParaRPr lang="en-CA" sz="2000" dirty="0" smtClean="0"/>
          </a:p>
          <a:p>
            <a:pPr>
              <a:buFontTx/>
              <a:buChar char="-"/>
            </a:pPr>
            <a:r>
              <a:rPr lang="en-CA" sz="2000" dirty="0" smtClean="0"/>
              <a:t>  Quality control tool to be used in the pressroom to verify that all    </a:t>
            </a:r>
          </a:p>
          <a:p>
            <a:r>
              <a:rPr lang="en-CA" sz="2000" dirty="0" smtClean="0"/>
              <a:t>   details of the struck coin are up and comparable to the sample coin.</a:t>
            </a:r>
          </a:p>
          <a:p>
            <a:endParaRPr lang="en-CA" sz="1000" dirty="0" smtClean="0"/>
          </a:p>
          <a:p>
            <a:pPr>
              <a:buFontTx/>
              <a:buChar char="-"/>
            </a:pPr>
            <a:r>
              <a:rPr lang="en-CA" sz="2000" dirty="0" smtClean="0"/>
              <a:t>  This instrument gives an objective assessment of quality and not   </a:t>
            </a:r>
          </a:p>
          <a:p>
            <a:r>
              <a:rPr lang="en-CA" sz="2000" dirty="0" smtClean="0"/>
              <a:t>    a subjective assessment; it is not dependent on human eye </a:t>
            </a:r>
          </a:p>
          <a:p>
            <a:r>
              <a:rPr lang="en-CA" sz="2000" dirty="0" smtClean="0"/>
              <a:t>    evaluation.</a:t>
            </a:r>
          </a:p>
          <a:p>
            <a:endParaRPr lang="en-CA" sz="1000" dirty="0" smtClean="0"/>
          </a:p>
          <a:p>
            <a:pPr>
              <a:buFontTx/>
              <a:buChar char="-"/>
            </a:pPr>
            <a:r>
              <a:rPr lang="en-CA" sz="2000" dirty="0" smtClean="0"/>
              <a:t>  One unit is being built for the Royal Canadian Mint for use in </a:t>
            </a:r>
          </a:p>
          <a:p>
            <a:r>
              <a:rPr lang="en-CA" sz="2000" dirty="0" smtClean="0"/>
              <a:t>   Winnipeg for Canadian and Foreign circulation coins quality  </a:t>
            </a:r>
          </a:p>
          <a:p>
            <a:r>
              <a:rPr lang="en-CA" sz="2000" dirty="0" smtClean="0"/>
              <a:t>    control. </a:t>
            </a:r>
            <a:endParaRPr lang="en-CA" sz="2000" b="1" dirty="0" smtClean="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23528" y="0"/>
            <a:ext cx="8424936" cy="9797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0" cap="none" spc="0" normalizeH="0" baseline="0" noProof="0" dirty="0" smtClean="0">
                <a:ln>
                  <a:noFill/>
                </a:ln>
                <a:solidFill>
                  <a:srgbClr val="D06E19"/>
                </a:solidFill>
                <a:effectLst/>
                <a:uLnTx/>
                <a:uFillTx/>
                <a:latin typeface="+mj-lt"/>
                <a:ea typeface="+mj-ea"/>
                <a:cs typeface="+mj-cs"/>
              </a:rPr>
              <a:t>Royal Canadian Mint /</a:t>
            </a:r>
            <a:r>
              <a:rPr kumimoji="0" lang="en-CA" sz="2800" b="1" i="0" u="none" strike="noStrike" kern="0" cap="none" spc="0" normalizeH="0" baseline="0" noProof="0" dirty="0" err="1" smtClean="0">
                <a:ln>
                  <a:noFill/>
                </a:ln>
                <a:solidFill>
                  <a:srgbClr val="D06E19"/>
                </a:solidFill>
                <a:effectLst/>
                <a:uLnTx/>
                <a:uFillTx/>
                <a:latin typeface="+mj-lt"/>
                <a:ea typeface="+mj-ea"/>
                <a:cs typeface="+mj-cs"/>
              </a:rPr>
              <a:t>Signoptic</a:t>
            </a:r>
            <a:r>
              <a:rPr kumimoji="0" lang="en-CA" sz="2800" b="1" i="0" u="none" strike="noStrike" kern="0" cap="none" spc="0" normalizeH="0" baseline="0" noProof="0" dirty="0" smtClean="0">
                <a:ln>
                  <a:noFill/>
                </a:ln>
                <a:solidFill>
                  <a:srgbClr val="D06E19"/>
                </a:solidFill>
                <a:effectLst/>
                <a:uLnTx/>
                <a:uFillTx/>
                <a:latin typeface="+mj-lt"/>
                <a:ea typeface="+mj-ea"/>
                <a:cs typeface="+mj-cs"/>
              </a:rPr>
              <a:t> Technologies </a:t>
            </a:r>
            <a:br>
              <a:rPr kumimoji="0" lang="en-CA" sz="2800" b="1" i="0" u="none" strike="noStrike" kern="0" cap="none" spc="0" normalizeH="0" baseline="0" noProof="0" dirty="0" smtClean="0">
                <a:ln>
                  <a:noFill/>
                </a:ln>
                <a:solidFill>
                  <a:srgbClr val="D06E19"/>
                </a:solidFill>
                <a:effectLst/>
                <a:uLnTx/>
                <a:uFillTx/>
                <a:latin typeface="+mj-lt"/>
                <a:ea typeface="+mj-ea"/>
                <a:cs typeface="+mj-cs"/>
              </a:rPr>
            </a:br>
            <a:r>
              <a:rPr kumimoji="0" lang="en-CA" sz="2800" b="1" i="0" u="none" strike="noStrike" kern="0" cap="none" spc="0" normalizeH="0" baseline="0" noProof="0" dirty="0" smtClean="0">
                <a:ln>
                  <a:noFill/>
                </a:ln>
                <a:solidFill>
                  <a:srgbClr val="D06E19"/>
                </a:solidFill>
                <a:effectLst/>
                <a:uLnTx/>
                <a:uFillTx/>
                <a:latin typeface="+mj-lt"/>
                <a:ea typeface="+mj-ea"/>
                <a:cs typeface="+mj-cs"/>
              </a:rPr>
              <a:t>Coin DNA Technology</a:t>
            </a:r>
            <a:endParaRPr kumimoji="0" lang="en-CA" sz="2800" b="0" i="0" u="none" strike="noStrike" kern="0" cap="none" spc="0" normalizeH="0" baseline="0" noProof="0" dirty="0">
              <a:ln>
                <a:noFill/>
              </a:ln>
              <a:solidFill>
                <a:srgbClr val="959694"/>
              </a:solidFill>
              <a:effectLst/>
              <a:uLnTx/>
              <a:uFillTx/>
              <a:latin typeface="+mj-lt"/>
              <a:ea typeface="+mj-ea"/>
              <a:cs typeface="+mj-cs"/>
            </a:endParaRPr>
          </a:p>
        </p:txBody>
      </p:sp>
      <p:sp>
        <p:nvSpPr>
          <p:cNvPr id="12" name="Rectangle 3"/>
          <p:cNvSpPr txBox="1">
            <a:spLocks noChangeArrowheads="1"/>
          </p:cNvSpPr>
          <p:nvPr/>
        </p:nvSpPr>
        <p:spPr>
          <a:xfrm>
            <a:off x="827584" y="1484784"/>
            <a:ext cx="7922716" cy="4713387"/>
          </a:xfrm>
          <a:prstGeom prst="rect">
            <a:avLst/>
          </a:prstGeom>
        </p:spPr>
        <p:txBody>
          <a:bodyPr/>
          <a:lstStyle/>
          <a:p>
            <a:pPr marL="0" marR="0" lvl="0" indent="0" algn="ctr" defTabSz="914400" rtl="0" eaLnBrk="1" fontAlgn="base" latinLnBrk="0" hangingPunct="1">
              <a:lnSpc>
                <a:spcPts val="1600"/>
              </a:lnSpc>
              <a:spcBef>
                <a:spcPct val="0"/>
              </a:spcBef>
              <a:spcAft>
                <a:spcPts val="1200"/>
              </a:spcAft>
              <a:buClrTx/>
              <a:buSzTx/>
              <a:buFontTx/>
              <a:buNone/>
              <a:tabLst/>
              <a:defRPr/>
            </a:pPr>
            <a:r>
              <a:rPr lang="en-CA" sz="2400" kern="0" dirty="0" smtClean="0">
                <a:latin typeface="+mn-lt"/>
                <a:cs typeface="+mn-cs"/>
              </a:rPr>
              <a:t> </a:t>
            </a:r>
            <a:endParaRPr kumimoji="0" lang="en-CA" sz="2400" b="0" i="0" u="none" strike="noStrike" kern="0" cap="none" spc="0" normalizeH="0" baseline="0" noProof="0" dirty="0" smtClean="0">
              <a:ln>
                <a:noFill/>
              </a:ln>
              <a:effectLst/>
              <a:uLnTx/>
              <a:uFillTx/>
              <a:latin typeface="+mn-lt"/>
              <a:ea typeface="+mn-ea"/>
              <a:cs typeface="+mn-cs"/>
            </a:endParaRPr>
          </a:p>
          <a:p>
            <a:pPr marL="457200" marR="0" lvl="0" defTabSz="914400" rtl="0" eaLnBrk="1" fontAlgn="base" latinLnBrk="0" hangingPunct="1">
              <a:spcBef>
                <a:spcPct val="0"/>
              </a:spcBef>
              <a:spcAft>
                <a:spcPts val="0"/>
              </a:spcAft>
              <a:buClrTx/>
              <a:buSzTx/>
              <a:tabLst/>
              <a:defRPr/>
            </a:pPr>
            <a:r>
              <a:rPr lang="en-CA" sz="2400" kern="0" dirty="0" smtClean="0">
                <a:latin typeface="+mn-lt"/>
                <a:cs typeface="+mn-cs"/>
              </a:rPr>
              <a:t> </a:t>
            </a:r>
          </a:p>
          <a:p>
            <a:pPr marL="457200" marR="0" lvl="0" indent="-457200" defTabSz="914400" rtl="0" eaLnBrk="1" fontAlgn="base" latinLnBrk="0" hangingPunct="1">
              <a:lnSpc>
                <a:spcPts val="1600"/>
              </a:lnSpc>
              <a:spcBef>
                <a:spcPct val="0"/>
              </a:spcBef>
              <a:spcAft>
                <a:spcPts val="1200"/>
              </a:spcAft>
              <a:buClrTx/>
              <a:buSzTx/>
              <a:buFontTx/>
              <a:buAutoNum type="arabicParenR"/>
              <a:tabLst/>
              <a:defRPr/>
            </a:pPr>
            <a:endParaRPr kumimoji="0" lang="en-CA" sz="2400" b="0" i="0" u="none" strike="noStrike" kern="0" cap="none" spc="0" normalizeH="0" baseline="0" noProof="0" dirty="0" smtClean="0">
              <a:ln>
                <a:noFill/>
              </a:ln>
              <a:effectLst/>
              <a:uLnTx/>
              <a:uFillTx/>
              <a:latin typeface="+mn-lt"/>
              <a:ea typeface="+mn-ea"/>
              <a:cs typeface="+mn-cs"/>
            </a:endParaRPr>
          </a:p>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1200" b="0" i="0" u="none" strike="noStrike" kern="0" cap="none" spc="0" normalizeH="0" baseline="0" noProof="0" dirty="0" smtClean="0">
              <a:ln>
                <a:noFill/>
              </a:ln>
              <a:effectLst/>
              <a:uLnTx/>
              <a:uFillTx/>
              <a:latin typeface="+mn-lt"/>
              <a:ea typeface="+mn-ea"/>
              <a:cs typeface="+mn-cs"/>
            </a:endParaRPr>
          </a:p>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1200" b="0" i="0" u="none" strike="noStrike" kern="0" cap="none" spc="0" normalizeH="0" baseline="0" noProof="0" dirty="0" smtClean="0">
              <a:ln>
                <a:noFill/>
              </a:ln>
              <a:effectLst/>
              <a:uLnTx/>
              <a:uFillTx/>
              <a:latin typeface="+mn-lt"/>
              <a:ea typeface="+mn-ea"/>
              <a:cs typeface="+mn-cs"/>
            </a:endParaRPr>
          </a:p>
        </p:txBody>
      </p:sp>
      <p:sp>
        <p:nvSpPr>
          <p:cNvPr id="5" name="Rectangle 4"/>
          <p:cNvSpPr/>
          <p:nvPr/>
        </p:nvSpPr>
        <p:spPr>
          <a:xfrm>
            <a:off x="395536" y="1052736"/>
            <a:ext cx="8496944" cy="5032147"/>
          </a:xfrm>
          <a:prstGeom prst="rect">
            <a:avLst/>
          </a:prstGeom>
        </p:spPr>
        <p:txBody>
          <a:bodyPr wrap="square">
            <a:spAutoFit/>
          </a:bodyPr>
          <a:lstStyle/>
          <a:p>
            <a:pPr algn="ctr"/>
            <a:r>
              <a:rPr lang="en-CA" sz="2400" u="sng" dirty="0" smtClean="0"/>
              <a:t>Level of Automation</a:t>
            </a:r>
          </a:p>
          <a:p>
            <a:endParaRPr lang="en-CA" sz="1000" dirty="0" smtClean="0"/>
          </a:p>
          <a:p>
            <a:r>
              <a:rPr lang="en-CA" sz="2000" dirty="0" smtClean="0"/>
              <a:t>Industrial machine for Central Banks and Mints</a:t>
            </a:r>
          </a:p>
          <a:p>
            <a:endParaRPr lang="en-CA" sz="1000" dirty="0" smtClean="0"/>
          </a:p>
          <a:p>
            <a:r>
              <a:rPr lang="en-CA" sz="2000" dirty="0" smtClean="0"/>
              <a:t>First High Speed Machine for registration of coins commissioned at the Winnipeg facilities of the Royal Canadian Mint in July 2011 .</a:t>
            </a:r>
          </a:p>
          <a:p>
            <a:endParaRPr lang="en-CA" sz="900" dirty="0" smtClean="0"/>
          </a:p>
          <a:p>
            <a:r>
              <a:rPr lang="en-CA" sz="2000" dirty="0" smtClean="0"/>
              <a:t>   -   </a:t>
            </a:r>
            <a:r>
              <a:rPr lang="en-CA" sz="2000" u="sng" dirty="0" smtClean="0"/>
              <a:t>Registration speed</a:t>
            </a:r>
            <a:r>
              <a:rPr lang="en-CA" sz="2000" dirty="0" smtClean="0"/>
              <a:t>: 400 coins per minute.</a:t>
            </a:r>
          </a:p>
          <a:p>
            <a:r>
              <a:rPr lang="en-CA" sz="900" dirty="0" smtClean="0"/>
              <a:t> </a:t>
            </a:r>
          </a:p>
          <a:p>
            <a:r>
              <a:rPr lang="en-CA" sz="2000" dirty="0" smtClean="0"/>
              <a:t>Second High Speed Machine for registration and authentication of  </a:t>
            </a:r>
          </a:p>
          <a:p>
            <a:r>
              <a:rPr lang="en-CA" sz="2000" smtClean="0"/>
              <a:t>coins </a:t>
            </a:r>
            <a:r>
              <a:rPr lang="en-CA" sz="2000" dirty="0" smtClean="0"/>
              <a:t>commissioned at the Royal Canadian Mint in November 2011.</a:t>
            </a:r>
          </a:p>
          <a:p>
            <a:endParaRPr lang="en-CA" sz="900" dirty="0" smtClean="0"/>
          </a:p>
          <a:p>
            <a:r>
              <a:rPr lang="en-CA" sz="2000" dirty="0" smtClean="0"/>
              <a:t>   -   </a:t>
            </a:r>
            <a:r>
              <a:rPr lang="en-CA" sz="2000" u="sng" dirty="0" smtClean="0"/>
              <a:t>Registration speed</a:t>
            </a:r>
            <a:r>
              <a:rPr lang="en-CA" sz="2000" dirty="0" smtClean="0"/>
              <a:t>: over 700 coins per minute</a:t>
            </a:r>
          </a:p>
          <a:p>
            <a:r>
              <a:rPr lang="en-CA" sz="2000" dirty="0" smtClean="0"/>
              <a:t>   -   </a:t>
            </a:r>
            <a:r>
              <a:rPr lang="en-CA" sz="2000" u="sng" dirty="0" smtClean="0"/>
              <a:t>Authentication speed</a:t>
            </a:r>
            <a:r>
              <a:rPr lang="en-CA" sz="2000" dirty="0" smtClean="0"/>
              <a:t>: over 400 coins per minute</a:t>
            </a:r>
          </a:p>
          <a:p>
            <a:endParaRPr lang="en-CA" sz="1000" dirty="0" smtClean="0"/>
          </a:p>
          <a:p>
            <a:r>
              <a:rPr lang="en-CA" sz="2000" dirty="0" smtClean="0"/>
              <a:t>To meet the demand of coin registration for foreign circulation coin business the Royal Canadian Mint is building four more High Speed machines to be commissioned in April 2012.</a:t>
            </a:r>
          </a:p>
          <a:p>
            <a:pPr>
              <a:buFont typeface="Arial" pitchFamily="34" charset="0"/>
              <a:buChar char="•"/>
            </a:pPr>
            <a:endParaRPr lang="en-CA" sz="2000" b="1" dirty="0" smtClean="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4" cstate="print"/>
          <a:srcRect/>
          <a:stretch>
            <a:fillRect/>
          </a:stretch>
        </p:blipFill>
        <p:spPr bwMode="auto">
          <a:xfrm>
            <a:off x="35496" y="6381329"/>
            <a:ext cx="1331639" cy="476671"/>
          </a:xfrm>
          <a:prstGeom prst="rect">
            <a:avLst/>
          </a:prstGeom>
          <a:noFill/>
          <a:ln w="9525">
            <a:noFill/>
            <a:miter lim="800000"/>
            <a:headEnd/>
            <a:tailEnd/>
          </a:ln>
          <a:effectLst/>
        </p:spPr>
      </p:pic>
      <p:pic>
        <p:nvPicPr>
          <p:cNvPr id="5" name="Picture 1"/>
          <p:cNvPicPr>
            <a:picLocks noChangeAspect="1" noChangeArrowheads="1"/>
          </p:cNvPicPr>
          <p:nvPr/>
        </p:nvPicPr>
        <p:blipFill>
          <a:blip r:embed="rId5" cstate="print"/>
          <a:srcRect/>
          <a:stretch>
            <a:fillRect/>
          </a:stretch>
        </p:blipFill>
        <p:spPr bwMode="auto">
          <a:xfrm>
            <a:off x="7362056" y="6145222"/>
            <a:ext cx="1781944" cy="712778"/>
          </a:xfrm>
          <a:prstGeom prst="rect">
            <a:avLst/>
          </a:prstGeom>
          <a:noFill/>
          <a:ln w="9525">
            <a:noFill/>
            <a:miter lim="800000"/>
            <a:headEnd/>
            <a:tailEnd/>
          </a:ln>
          <a:effectLst/>
        </p:spPr>
      </p:pic>
      <p:sp>
        <p:nvSpPr>
          <p:cNvPr id="15" name="Content Placeholder 3"/>
          <p:cNvSpPr txBox="1">
            <a:spLocks/>
          </p:cNvSpPr>
          <p:nvPr/>
        </p:nvSpPr>
        <p:spPr bwMode="auto">
          <a:xfrm>
            <a:off x="2411760" y="4653136"/>
            <a:ext cx="6372200" cy="1341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5000"/>
              </a:lnSpc>
              <a:spcBef>
                <a:spcPct val="20000"/>
              </a:spcBef>
              <a:spcAft>
                <a:spcPct val="50000"/>
              </a:spcAft>
              <a:buClrTx/>
              <a:buSzTx/>
              <a:buFont typeface="Wingdings" pitchFamily="2" charset="2"/>
              <a:buChar char="v"/>
              <a:tabLst/>
              <a:defRPr/>
            </a:pPr>
            <a:endParaRPr kumimoji="0" lang="en-CA" sz="2300" b="0" i="0" u="none" strike="noStrike" kern="0" cap="none" spc="0" normalizeH="0" baseline="0" noProof="0" dirty="0" smtClean="0">
              <a:ln>
                <a:noFill/>
              </a:ln>
              <a:effectLst/>
              <a:uLnTx/>
              <a:uFillTx/>
              <a:latin typeface="Constantia"/>
              <a:ea typeface="+mn-ea"/>
              <a:cs typeface="+mn-cs"/>
            </a:endParaRPr>
          </a:p>
          <a:p>
            <a:pPr marL="342900" marR="0" lvl="0" indent="-342900" algn="l" defTabSz="914400" rtl="0" eaLnBrk="1" fontAlgn="base" latinLnBrk="0" hangingPunct="1">
              <a:lnSpc>
                <a:spcPct val="95000"/>
              </a:lnSpc>
              <a:spcBef>
                <a:spcPct val="20000"/>
              </a:spcBef>
              <a:spcAft>
                <a:spcPct val="50000"/>
              </a:spcAft>
              <a:buClrTx/>
              <a:buSzTx/>
              <a:tabLst/>
              <a:defRPr/>
            </a:pPr>
            <a:endParaRPr kumimoji="0" lang="en-CA" sz="2300" b="0" i="0" u="none" strike="noStrike" kern="0" cap="none" spc="0" normalizeH="0" baseline="0" noProof="0" dirty="0">
              <a:ln>
                <a:noFill/>
              </a:ln>
              <a:effectLst/>
              <a:uLnTx/>
              <a:uFillTx/>
              <a:latin typeface="Constantia"/>
              <a:ea typeface="+mn-ea"/>
              <a:cs typeface="+mn-cs"/>
            </a:endParaRPr>
          </a:p>
        </p:txBody>
      </p:sp>
      <p:sp>
        <p:nvSpPr>
          <p:cNvPr id="19" name="Rectangle 2"/>
          <p:cNvSpPr>
            <a:spLocks noGrp="1" noChangeArrowheads="1"/>
          </p:cNvSpPr>
          <p:nvPr>
            <p:ph type="title"/>
          </p:nvPr>
        </p:nvSpPr>
        <p:spPr>
          <a:xfrm>
            <a:off x="539552" y="0"/>
            <a:ext cx="7992888" cy="907778"/>
          </a:xfrm>
          <a:noFill/>
        </p:spPr>
        <p:txBody>
          <a:bodyPr anchor="t"/>
          <a:lstStyle/>
          <a:p>
            <a:pPr algn="ctr"/>
            <a:r>
              <a:rPr lang="en-CA" sz="2800" b="1" dirty="0" smtClean="0"/>
              <a:t>Royal Canadian Mint /Signoptic Technologies </a:t>
            </a:r>
            <a:br>
              <a:rPr lang="en-CA" sz="2800" b="1" dirty="0" smtClean="0"/>
            </a:br>
            <a:r>
              <a:rPr lang="en-CA" sz="2800" b="1" dirty="0" smtClean="0"/>
              <a:t>Coin DNA Technology</a:t>
            </a:r>
            <a:endParaRPr lang="en-CA" sz="2800" dirty="0">
              <a:solidFill>
                <a:srgbClr val="959694"/>
              </a:solidFill>
            </a:endParaRPr>
          </a:p>
        </p:txBody>
      </p:sp>
      <p:sp>
        <p:nvSpPr>
          <p:cNvPr id="20" name="Rectangle 19"/>
          <p:cNvSpPr/>
          <p:nvPr/>
        </p:nvSpPr>
        <p:spPr>
          <a:xfrm>
            <a:off x="0" y="692696"/>
            <a:ext cx="9144000" cy="2154436"/>
          </a:xfrm>
          <a:prstGeom prst="rect">
            <a:avLst/>
          </a:prstGeom>
        </p:spPr>
        <p:txBody>
          <a:bodyPr wrap="square">
            <a:spAutoFit/>
          </a:bodyPr>
          <a:lstStyle/>
          <a:p>
            <a:pPr algn="ctr"/>
            <a:r>
              <a:rPr lang="en-CA" sz="2000" u="sng" dirty="0" smtClean="0">
                <a:solidFill>
                  <a:schemeClr val="bg1"/>
                </a:solidFill>
              </a:rPr>
              <a:t> </a:t>
            </a:r>
            <a:r>
              <a:rPr lang="en-CA" sz="2000" dirty="0" smtClean="0">
                <a:solidFill>
                  <a:schemeClr val="bg1"/>
                </a:solidFill>
              </a:rPr>
              <a:t> </a:t>
            </a:r>
          </a:p>
          <a:p>
            <a:pPr algn="ctr"/>
            <a:r>
              <a:rPr lang="en-CA" sz="2400" dirty="0" smtClean="0"/>
              <a:t>Views of equipment built for coin registration </a:t>
            </a:r>
          </a:p>
          <a:p>
            <a:pPr algn="ctr"/>
            <a:r>
              <a:rPr lang="en-CA" sz="2400" dirty="0" smtClean="0"/>
              <a:t>and coin authentication</a:t>
            </a:r>
          </a:p>
          <a:p>
            <a:pPr algn="ctr"/>
            <a:r>
              <a:rPr lang="en-CA" sz="2000" dirty="0" smtClean="0"/>
              <a:t>Royal Canadian Mint, Winnipeg, Canada</a:t>
            </a:r>
          </a:p>
          <a:p>
            <a:pPr algn="ctr"/>
            <a:endParaRPr lang="en-CA" sz="1400" u="sng" dirty="0" smtClean="0"/>
          </a:p>
          <a:p>
            <a:pPr algn="ctr"/>
            <a:endParaRPr lang="en-CA" sz="1400" u="sng" dirty="0" smtClean="0"/>
          </a:p>
          <a:p>
            <a:r>
              <a:rPr lang="en-CA" sz="1400" b="1" dirty="0" smtClean="0"/>
              <a:t>         </a:t>
            </a:r>
            <a:r>
              <a:rPr lang="en-CA" sz="1400" b="1" u="sng" dirty="0" smtClean="0"/>
              <a:t> </a:t>
            </a:r>
            <a:endParaRPr lang="en-CA" sz="1400" b="1" dirty="0" smtClean="0"/>
          </a:p>
        </p:txBody>
      </p:sp>
      <p:pic>
        <p:nvPicPr>
          <p:cNvPr id="2050" name="Picture 2" descr="C:\Users\sarault\AppData\Local\Microsoft\Windows\Temporary Internet Files\Content.Outlook\YNY4YBS1\CIMG0299.JPG"/>
          <p:cNvPicPr>
            <a:picLocks noChangeAspect="1" noChangeArrowheads="1"/>
          </p:cNvPicPr>
          <p:nvPr/>
        </p:nvPicPr>
        <p:blipFill>
          <a:blip r:embed="rId6" cstate="print"/>
          <a:srcRect/>
          <a:stretch>
            <a:fillRect/>
          </a:stretch>
        </p:blipFill>
        <p:spPr bwMode="auto">
          <a:xfrm>
            <a:off x="1475656" y="2132856"/>
            <a:ext cx="6147248" cy="4221088"/>
          </a:xfrm>
          <a:prstGeom prst="rect">
            <a:avLst/>
          </a:prstGeom>
          <a:noFill/>
          <a:ln w="28575">
            <a:solidFill>
              <a:srgbClr val="002060"/>
            </a:solidFill>
          </a:ln>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4" cstate="print"/>
          <a:srcRect/>
          <a:stretch>
            <a:fillRect/>
          </a:stretch>
        </p:blipFill>
        <p:spPr bwMode="auto">
          <a:xfrm>
            <a:off x="35496" y="6381329"/>
            <a:ext cx="1331639" cy="476671"/>
          </a:xfrm>
          <a:prstGeom prst="rect">
            <a:avLst/>
          </a:prstGeom>
          <a:noFill/>
          <a:ln w="9525">
            <a:noFill/>
            <a:miter lim="800000"/>
            <a:headEnd/>
            <a:tailEnd/>
          </a:ln>
          <a:effectLst/>
        </p:spPr>
      </p:pic>
      <p:sp>
        <p:nvSpPr>
          <p:cNvPr id="12" name="Content Placeholder 3"/>
          <p:cNvSpPr txBox="1">
            <a:spLocks/>
          </p:cNvSpPr>
          <p:nvPr/>
        </p:nvSpPr>
        <p:spPr>
          <a:xfrm>
            <a:off x="3779912" y="1700808"/>
            <a:ext cx="4680520" cy="4320480"/>
          </a:xfrm>
          <a:prstGeom prst="rect">
            <a:avLst/>
          </a:prstGeom>
          <a:noFill/>
        </p:spPr>
        <p:txBody>
          <a:bodyPr/>
          <a:lstStyle/>
          <a:p>
            <a:pPr marL="0" marR="0" lvl="0" indent="0" defTabSz="914400" rtl="0" eaLnBrk="1" fontAlgn="base" latinLnBrk="0" hangingPunct="1">
              <a:spcBef>
                <a:spcPts val="0"/>
              </a:spcBef>
              <a:spcAft>
                <a:spcPts val="0"/>
              </a:spcAft>
              <a:buClrTx/>
              <a:buSzTx/>
              <a:buFontTx/>
              <a:buNone/>
              <a:tabLst/>
              <a:defRPr/>
            </a:pPr>
            <a:endParaRPr lang="en-CA" kern="0" baseline="0" dirty="0" smtClean="0">
              <a:latin typeface="+mn-lt"/>
              <a:cs typeface="+mn-cs"/>
            </a:endParaRPr>
          </a:p>
        </p:txBody>
      </p:sp>
      <p:pic>
        <p:nvPicPr>
          <p:cNvPr id="5" name="Picture 1"/>
          <p:cNvPicPr>
            <a:picLocks noChangeAspect="1" noChangeArrowheads="1"/>
          </p:cNvPicPr>
          <p:nvPr/>
        </p:nvPicPr>
        <p:blipFill>
          <a:blip r:embed="rId5" cstate="print"/>
          <a:srcRect/>
          <a:stretch>
            <a:fillRect/>
          </a:stretch>
        </p:blipFill>
        <p:spPr bwMode="auto">
          <a:xfrm>
            <a:off x="7362056" y="6145222"/>
            <a:ext cx="1781944" cy="712778"/>
          </a:xfrm>
          <a:prstGeom prst="rect">
            <a:avLst/>
          </a:prstGeom>
          <a:noFill/>
          <a:ln w="9525">
            <a:noFill/>
            <a:miter lim="800000"/>
            <a:headEnd/>
            <a:tailEnd/>
          </a:ln>
          <a:effectLst/>
        </p:spPr>
      </p:pic>
      <p:sp>
        <p:nvSpPr>
          <p:cNvPr id="15" name="Content Placeholder 3"/>
          <p:cNvSpPr txBox="1">
            <a:spLocks/>
          </p:cNvSpPr>
          <p:nvPr/>
        </p:nvSpPr>
        <p:spPr bwMode="auto">
          <a:xfrm>
            <a:off x="2411760" y="4653136"/>
            <a:ext cx="6372200" cy="1341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5000"/>
              </a:lnSpc>
              <a:spcBef>
                <a:spcPct val="20000"/>
              </a:spcBef>
              <a:spcAft>
                <a:spcPct val="50000"/>
              </a:spcAft>
              <a:buClrTx/>
              <a:buSzTx/>
              <a:buFont typeface="Wingdings" pitchFamily="2" charset="2"/>
              <a:buChar char="v"/>
              <a:tabLst/>
              <a:defRPr/>
            </a:pPr>
            <a:endParaRPr kumimoji="0" lang="en-CA" sz="2300" b="0" i="0" u="none" strike="noStrike" kern="0" cap="none" spc="0" normalizeH="0" baseline="0" noProof="0" dirty="0" smtClean="0">
              <a:ln>
                <a:noFill/>
              </a:ln>
              <a:effectLst/>
              <a:uLnTx/>
              <a:uFillTx/>
              <a:latin typeface="Constantia"/>
              <a:ea typeface="+mn-ea"/>
              <a:cs typeface="+mn-cs"/>
            </a:endParaRPr>
          </a:p>
          <a:p>
            <a:pPr marL="342900" marR="0" lvl="0" indent="-342900" algn="l" defTabSz="914400" rtl="0" eaLnBrk="1" fontAlgn="base" latinLnBrk="0" hangingPunct="1">
              <a:lnSpc>
                <a:spcPct val="95000"/>
              </a:lnSpc>
              <a:spcBef>
                <a:spcPct val="20000"/>
              </a:spcBef>
              <a:spcAft>
                <a:spcPct val="50000"/>
              </a:spcAft>
              <a:buClrTx/>
              <a:buSzTx/>
              <a:tabLst/>
              <a:defRPr/>
            </a:pPr>
            <a:endParaRPr kumimoji="0" lang="en-CA" sz="2300" b="0" i="0" u="none" strike="noStrike" kern="0" cap="none" spc="0" normalizeH="0" baseline="0" noProof="0" dirty="0">
              <a:ln>
                <a:noFill/>
              </a:ln>
              <a:effectLst/>
              <a:uLnTx/>
              <a:uFillTx/>
              <a:latin typeface="Constantia"/>
              <a:ea typeface="+mn-ea"/>
              <a:cs typeface="+mn-cs"/>
            </a:endParaRPr>
          </a:p>
        </p:txBody>
      </p:sp>
      <p:sp>
        <p:nvSpPr>
          <p:cNvPr id="19" name="Rectangle 2"/>
          <p:cNvSpPr>
            <a:spLocks noGrp="1" noChangeArrowheads="1"/>
          </p:cNvSpPr>
          <p:nvPr>
            <p:ph type="title"/>
          </p:nvPr>
        </p:nvSpPr>
        <p:spPr>
          <a:xfrm>
            <a:off x="107504" y="44624"/>
            <a:ext cx="8748464" cy="864096"/>
          </a:xfrm>
          <a:noFill/>
        </p:spPr>
        <p:txBody>
          <a:bodyPr anchor="t"/>
          <a:lstStyle/>
          <a:p>
            <a:pPr algn="ctr"/>
            <a:r>
              <a:rPr lang="en-CA" sz="2800" b="1" dirty="0" smtClean="0"/>
              <a:t>Royal Canadian Mint /Signoptic Technologies </a:t>
            </a:r>
            <a:br>
              <a:rPr lang="en-CA" sz="2800" b="1" dirty="0" smtClean="0"/>
            </a:br>
            <a:r>
              <a:rPr lang="en-CA" sz="2800" b="1" dirty="0" smtClean="0"/>
              <a:t>Coin DNA Technology</a:t>
            </a:r>
            <a:endParaRPr lang="en-CA" sz="2800" dirty="0">
              <a:solidFill>
                <a:srgbClr val="959694"/>
              </a:solidFill>
            </a:endParaRPr>
          </a:p>
        </p:txBody>
      </p:sp>
      <p:sp>
        <p:nvSpPr>
          <p:cNvPr id="20" name="Rectangle 19"/>
          <p:cNvSpPr/>
          <p:nvPr/>
        </p:nvSpPr>
        <p:spPr>
          <a:xfrm>
            <a:off x="0" y="692696"/>
            <a:ext cx="9144000" cy="2154436"/>
          </a:xfrm>
          <a:prstGeom prst="rect">
            <a:avLst/>
          </a:prstGeom>
        </p:spPr>
        <p:txBody>
          <a:bodyPr wrap="square">
            <a:spAutoFit/>
          </a:bodyPr>
          <a:lstStyle/>
          <a:p>
            <a:pPr algn="ctr"/>
            <a:r>
              <a:rPr lang="en-CA" sz="2000" u="sng" dirty="0" smtClean="0">
                <a:solidFill>
                  <a:schemeClr val="bg1"/>
                </a:solidFill>
              </a:rPr>
              <a:t> </a:t>
            </a:r>
            <a:r>
              <a:rPr lang="en-CA" sz="2000" dirty="0" smtClean="0">
                <a:solidFill>
                  <a:schemeClr val="bg1"/>
                </a:solidFill>
              </a:rPr>
              <a:t> </a:t>
            </a:r>
          </a:p>
          <a:p>
            <a:pPr algn="ctr"/>
            <a:r>
              <a:rPr lang="en-CA" sz="2400" dirty="0" smtClean="0"/>
              <a:t>Views of equipment built for coin registration </a:t>
            </a:r>
          </a:p>
          <a:p>
            <a:pPr algn="ctr"/>
            <a:r>
              <a:rPr lang="en-CA" sz="2400" dirty="0" smtClean="0"/>
              <a:t>and coin authentication</a:t>
            </a:r>
          </a:p>
          <a:p>
            <a:pPr algn="ctr"/>
            <a:r>
              <a:rPr lang="en-CA" sz="2000" dirty="0" smtClean="0"/>
              <a:t>Royal Canadian Mint, Winnipeg, Canada</a:t>
            </a:r>
          </a:p>
          <a:p>
            <a:pPr algn="ctr"/>
            <a:endParaRPr lang="en-CA" sz="1400" u="sng" dirty="0" smtClean="0"/>
          </a:p>
          <a:p>
            <a:pPr algn="ctr"/>
            <a:endParaRPr lang="en-CA" sz="1400" u="sng" dirty="0" smtClean="0"/>
          </a:p>
          <a:p>
            <a:r>
              <a:rPr lang="en-CA" sz="1400" b="1" dirty="0" smtClean="0"/>
              <a:t>         </a:t>
            </a:r>
            <a:r>
              <a:rPr lang="en-CA" sz="1400" b="1" u="sng" dirty="0" smtClean="0"/>
              <a:t> </a:t>
            </a:r>
            <a:endParaRPr lang="en-CA" sz="1400" b="1" dirty="0" smtClean="0"/>
          </a:p>
        </p:txBody>
      </p:sp>
      <p:pic>
        <p:nvPicPr>
          <p:cNvPr id="3074" name="Picture 2" descr="C:\Users\sarault\AppData\Local\Microsoft\Windows\Temporary Internet Files\Content.Outlook\YNY4YBS1\CIMG0298.JPG"/>
          <p:cNvPicPr>
            <a:picLocks noChangeAspect="1" noChangeArrowheads="1"/>
          </p:cNvPicPr>
          <p:nvPr/>
        </p:nvPicPr>
        <p:blipFill>
          <a:blip r:embed="rId6" cstate="print"/>
          <a:srcRect/>
          <a:stretch>
            <a:fillRect/>
          </a:stretch>
        </p:blipFill>
        <p:spPr bwMode="auto">
          <a:xfrm>
            <a:off x="1475656" y="2204864"/>
            <a:ext cx="5976664" cy="4221088"/>
          </a:xfrm>
          <a:prstGeom prst="rect">
            <a:avLst/>
          </a:prstGeom>
          <a:noFill/>
          <a:ln w="28575">
            <a:solidFill>
              <a:srgbClr val="002060"/>
            </a:solidFill>
          </a:ln>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539552" y="332656"/>
            <a:ext cx="8064896" cy="1008112"/>
          </a:xfrm>
          <a:effectLst>
            <a:outerShdw blurRad="50800" dist="38100" dir="5400000" algn="t" rotWithShape="0">
              <a:prstClr val="black">
                <a:alpha val="40000"/>
              </a:prstClr>
            </a:outerShdw>
          </a:effectLst>
        </p:spPr>
        <p:txBody>
          <a:bodyPr/>
          <a:lstStyle/>
          <a:p>
            <a:pPr lvl="0" algn="ctr"/>
            <a:r>
              <a:rPr lang="en-CA" sz="2800" b="1" dirty="0" smtClean="0"/>
              <a:t>Royal Canadian Mint /</a:t>
            </a:r>
            <a:r>
              <a:rPr lang="en-CA" sz="2800" b="1" dirty="0" err="1" smtClean="0"/>
              <a:t>Signoptic</a:t>
            </a:r>
            <a:r>
              <a:rPr lang="en-CA" sz="2800" b="1" dirty="0" smtClean="0"/>
              <a:t> Technologies </a:t>
            </a:r>
            <a:br>
              <a:rPr lang="en-CA" sz="2800" b="1" dirty="0" smtClean="0"/>
            </a:br>
            <a:r>
              <a:rPr lang="en-CA" sz="2800" b="1" dirty="0" smtClean="0"/>
              <a:t>Coin DNA Technology </a:t>
            </a:r>
            <a:endParaRPr lang="en-CA" sz="2800" dirty="0">
              <a:solidFill>
                <a:srgbClr val="D2A000"/>
              </a:solidFill>
            </a:endParaRPr>
          </a:p>
        </p:txBody>
      </p:sp>
      <p:sp>
        <p:nvSpPr>
          <p:cNvPr id="11" name="Content Placeholder 3"/>
          <p:cNvSpPr txBox="1">
            <a:spLocks/>
          </p:cNvSpPr>
          <p:nvPr/>
        </p:nvSpPr>
        <p:spPr>
          <a:xfrm>
            <a:off x="899592" y="1484784"/>
            <a:ext cx="7560840" cy="3888432"/>
          </a:xfrm>
          <a:prstGeom prst="rect">
            <a:avLst/>
          </a:prstGeom>
          <a:noFill/>
        </p:spPr>
        <p:txBody>
          <a:bodyPr/>
          <a:lstStyle/>
          <a:p>
            <a:r>
              <a:rPr lang="en-CA" sz="2400" i="1" dirty="0" smtClean="0">
                <a:latin typeface="+mn-lt"/>
              </a:rPr>
              <a:t>The Royal Canadian Mint in cooperation with </a:t>
            </a:r>
            <a:r>
              <a:rPr lang="en-CA" sz="2400" i="1" dirty="0" err="1" smtClean="0">
                <a:latin typeface="+mn-lt"/>
              </a:rPr>
              <a:t>Signoptic</a:t>
            </a:r>
            <a:r>
              <a:rPr lang="en-CA" sz="2400" i="1" dirty="0" smtClean="0">
                <a:latin typeface="+mn-lt"/>
              </a:rPr>
              <a:t> Technologies has developed a unique process to ensure the security of high value denomination coins. This new method which allows for coin recognition and authentication , at the fine  edge of technology, was filed for worldwide protection and was unveiled at the Singapore TEMAN Conference in Singapore, in May 2011. We would like to take this opportunity to share with you the rapid advances made since then, at this Technical Forum of The 2012 Berlin World Money Fair.</a:t>
            </a:r>
            <a:endParaRPr lang="en-CA" sz="2400" i="1" dirty="0">
              <a:latin typeface="+mn-lt"/>
            </a:endParaRPr>
          </a:p>
        </p:txBody>
      </p:sp>
      <p:pic>
        <p:nvPicPr>
          <p:cNvPr id="4" name="Picture 1"/>
          <p:cNvPicPr>
            <a:picLocks noChangeAspect="1" noChangeArrowheads="1"/>
          </p:cNvPicPr>
          <p:nvPr/>
        </p:nvPicPr>
        <p:blipFill>
          <a:blip r:embed="rId3" cstate="print"/>
          <a:srcRect/>
          <a:stretch>
            <a:fillRect/>
          </a:stretch>
        </p:blipFill>
        <p:spPr bwMode="auto">
          <a:xfrm>
            <a:off x="7308304" y="6100598"/>
            <a:ext cx="1781944" cy="712778"/>
          </a:xfrm>
          <a:prstGeom prst="rect">
            <a:avLst/>
          </a:prstGeom>
          <a:noFill/>
          <a:ln w="9525">
            <a:noFill/>
            <a:miter lim="800000"/>
            <a:headEnd/>
            <a:tailEnd/>
          </a:ln>
          <a:effectLst/>
        </p:spPr>
      </p:pic>
      <p:pic>
        <p:nvPicPr>
          <p:cNvPr id="6" name="Picture 1"/>
          <p:cNvPicPr>
            <a:picLocks noChangeAspect="1" noChangeArrowheads="1"/>
          </p:cNvPicPr>
          <p:nvPr/>
        </p:nvPicPr>
        <p:blipFill>
          <a:blip r:embed="rId4" cstate="print"/>
          <a:srcRect/>
          <a:stretch>
            <a:fillRect/>
          </a:stretch>
        </p:blipFill>
        <p:spPr bwMode="auto">
          <a:xfrm>
            <a:off x="1" y="6381328"/>
            <a:ext cx="1736725" cy="476671"/>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4" cstate="print"/>
          <a:srcRect/>
          <a:stretch>
            <a:fillRect/>
          </a:stretch>
        </p:blipFill>
        <p:spPr bwMode="auto">
          <a:xfrm>
            <a:off x="35496" y="6381329"/>
            <a:ext cx="1331639" cy="476671"/>
          </a:xfrm>
          <a:prstGeom prst="rect">
            <a:avLst/>
          </a:prstGeom>
          <a:noFill/>
          <a:ln w="9525">
            <a:noFill/>
            <a:miter lim="800000"/>
            <a:headEnd/>
            <a:tailEnd/>
          </a:ln>
          <a:effectLst/>
        </p:spPr>
      </p:pic>
      <p:sp>
        <p:nvSpPr>
          <p:cNvPr id="12" name="Content Placeholder 3"/>
          <p:cNvSpPr txBox="1">
            <a:spLocks/>
          </p:cNvSpPr>
          <p:nvPr/>
        </p:nvSpPr>
        <p:spPr>
          <a:xfrm>
            <a:off x="3779912" y="1700808"/>
            <a:ext cx="4680520" cy="4320480"/>
          </a:xfrm>
          <a:prstGeom prst="rect">
            <a:avLst/>
          </a:prstGeom>
          <a:noFill/>
        </p:spPr>
        <p:txBody>
          <a:bodyPr/>
          <a:lstStyle/>
          <a:p>
            <a:pPr marL="0" marR="0" lvl="0" indent="0" defTabSz="914400" rtl="0" eaLnBrk="1" fontAlgn="base" latinLnBrk="0" hangingPunct="1">
              <a:spcBef>
                <a:spcPts val="0"/>
              </a:spcBef>
              <a:spcAft>
                <a:spcPts val="0"/>
              </a:spcAft>
              <a:buClrTx/>
              <a:buSzTx/>
              <a:buFontTx/>
              <a:buNone/>
              <a:tabLst/>
              <a:defRPr/>
            </a:pPr>
            <a:endParaRPr lang="en-CA" kern="0" baseline="0" dirty="0" smtClean="0">
              <a:latin typeface="+mn-lt"/>
              <a:cs typeface="+mn-cs"/>
            </a:endParaRPr>
          </a:p>
        </p:txBody>
      </p:sp>
      <p:pic>
        <p:nvPicPr>
          <p:cNvPr id="5" name="Picture 1"/>
          <p:cNvPicPr>
            <a:picLocks noChangeAspect="1" noChangeArrowheads="1"/>
          </p:cNvPicPr>
          <p:nvPr/>
        </p:nvPicPr>
        <p:blipFill>
          <a:blip r:embed="rId5" cstate="print"/>
          <a:srcRect/>
          <a:stretch>
            <a:fillRect/>
          </a:stretch>
        </p:blipFill>
        <p:spPr bwMode="auto">
          <a:xfrm>
            <a:off x="7362056" y="6145222"/>
            <a:ext cx="1781944" cy="712778"/>
          </a:xfrm>
          <a:prstGeom prst="rect">
            <a:avLst/>
          </a:prstGeom>
          <a:noFill/>
          <a:ln w="9525">
            <a:noFill/>
            <a:miter lim="800000"/>
            <a:headEnd/>
            <a:tailEnd/>
          </a:ln>
          <a:effectLst/>
        </p:spPr>
      </p:pic>
      <p:sp>
        <p:nvSpPr>
          <p:cNvPr id="15" name="Content Placeholder 3"/>
          <p:cNvSpPr txBox="1">
            <a:spLocks/>
          </p:cNvSpPr>
          <p:nvPr/>
        </p:nvSpPr>
        <p:spPr bwMode="auto">
          <a:xfrm>
            <a:off x="2411760" y="4653136"/>
            <a:ext cx="6372200" cy="1341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5000"/>
              </a:lnSpc>
              <a:spcBef>
                <a:spcPct val="20000"/>
              </a:spcBef>
              <a:spcAft>
                <a:spcPct val="50000"/>
              </a:spcAft>
              <a:buClrTx/>
              <a:buSzTx/>
              <a:buFont typeface="Wingdings" pitchFamily="2" charset="2"/>
              <a:buChar char="v"/>
              <a:tabLst/>
              <a:defRPr/>
            </a:pPr>
            <a:endParaRPr kumimoji="0" lang="en-CA" sz="2300" b="0" i="0" u="none" strike="noStrike" kern="0" cap="none" spc="0" normalizeH="0" baseline="0" noProof="0" dirty="0" smtClean="0">
              <a:ln>
                <a:noFill/>
              </a:ln>
              <a:effectLst/>
              <a:uLnTx/>
              <a:uFillTx/>
              <a:latin typeface="Constantia"/>
              <a:ea typeface="+mn-ea"/>
              <a:cs typeface="+mn-cs"/>
            </a:endParaRPr>
          </a:p>
          <a:p>
            <a:pPr marL="342900" marR="0" lvl="0" indent="-342900" algn="l" defTabSz="914400" rtl="0" eaLnBrk="1" fontAlgn="base" latinLnBrk="0" hangingPunct="1">
              <a:lnSpc>
                <a:spcPct val="95000"/>
              </a:lnSpc>
              <a:spcBef>
                <a:spcPct val="20000"/>
              </a:spcBef>
              <a:spcAft>
                <a:spcPct val="50000"/>
              </a:spcAft>
              <a:buClrTx/>
              <a:buSzTx/>
              <a:tabLst/>
              <a:defRPr/>
            </a:pPr>
            <a:endParaRPr kumimoji="0" lang="en-CA" sz="2300" b="0" i="0" u="none" strike="noStrike" kern="0" cap="none" spc="0" normalizeH="0" baseline="0" noProof="0" dirty="0">
              <a:ln>
                <a:noFill/>
              </a:ln>
              <a:effectLst/>
              <a:uLnTx/>
              <a:uFillTx/>
              <a:latin typeface="Constantia"/>
              <a:ea typeface="+mn-ea"/>
              <a:cs typeface="+mn-cs"/>
            </a:endParaRPr>
          </a:p>
        </p:txBody>
      </p:sp>
      <p:sp>
        <p:nvSpPr>
          <p:cNvPr id="19" name="Rectangle 2"/>
          <p:cNvSpPr>
            <a:spLocks noGrp="1" noChangeArrowheads="1"/>
          </p:cNvSpPr>
          <p:nvPr>
            <p:ph type="title"/>
          </p:nvPr>
        </p:nvSpPr>
        <p:spPr>
          <a:xfrm>
            <a:off x="539552" y="0"/>
            <a:ext cx="7992888" cy="907778"/>
          </a:xfrm>
          <a:noFill/>
        </p:spPr>
        <p:txBody>
          <a:bodyPr anchor="t"/>
          <a:lstStyle/>
          <a:p>
            <a:pPr algn="ctr"/>
            <a:r>
              <a:rPr lang="en-CA" sz="2800" b="1" dirty="0" smtClean="0"/>
              <a:t>Royal Canadian Mint /Signoptic Technologies </a:t>
            </a:r>
            <a:br>
              <a:rPr lang="en-CA" sz="2800" b="1" dirty="0" smtClean="0"/>
            </a:br>
            <a:r>
              <a:rPr lang="en-CA" sz="2800" b="1" dirty="0" smtClean="0"/>
              <a:t>Coin DNA Technology</a:t>
            </a:r>
            <a:endParaRPr lang="en-CA" sz="2800" dirty="0">
              <a:solidFill>
                <a:srgbClr val="959694"/>
              </a:solidFill>
            </a:endParaRPr>
          </a:p>
        </p:txBody>
      </p:sp>
      <p:sp>
        <p:nvSpPr>
          <p:cNvPr id="20" name="Rectangle 19"/>
          <p:cNvSpPr/>
          <p:nvPr/>
        </p:nvSpPr>
        <p:spPr>
          <a:xfrm>
            <a:off x="0" y="692696"/>
            <a:ext cx="9144000" cy="2154436"/>
          </a:xfrm>
          <a:prstGeom prst="rect">
            <a:avLst/>
          </a:prstGeom>
        </p:spPr>
        <p:txBody>
          <a:bodyPr wrap="square">
            <a:spAutoFit/>
          </a:bodyPr>
          <a:lstStyle/>
          <a:p>
            <a:pPr algn="ctr"/>
            <a:r>
              <a:rPr lang="en-CA" sz="2000" u="sng" dirty="0" smtClean="0">
                <a:solidFill>
                  <a:schemeClr val="bg1"/>
                </a:solidFill>
              </a:rPr>
              <a:t> </a:t>
            </a:r>
            <a:r>
              <a:rPr lang="en-CA" sz="2000" dirty="0" smtClean="0">
                <a:solidFill>
                  <a:schemeClr val="bg1"/>
                </a:solidFill>
              </a:rPr>
              <a:t> </a:t>
            </a:r>
          </a:p>
          <a:p>
            <a:pPr algn="ctr"/>
            <a:r>
              <a:rPr lang="en-CA" sz="2400" dirty="0" smtClean="0"/>
              <a:t>Views of equipment built for coin registration </a:t>
            </a:r>
          </a:p>
          <a:p>
            <a:pPr algn="ctr"/>
            <a:r>
              <a:rPr lang="en-CA" sz="2400" dirty="0" smtClean="0"/>
              <a:t>and coin authentication</a:t>
            </a:r>
          </a:p>
          <a:p>
            <a:pPr algn="ctr"/>
            <a:r>
              <a:rPr lang="en-CA" sz="2000" dirty="0" smtClean="0"/>
              <a:t>Royal Canadian Mint, Winnipeg, Canada</a:t>
            </a:r>
          </a:p>
          <a:p>
            <a:pPr algn="ctr"/>
            <a:endParaRPr lang="en-CA" sz="1400" u="sng" dirty="0" smtClean="0"/>
          </a:p>
          <a:p>
            <a:pPr algn="ctr"/>
            <a:endParaRPr lang="en-CA" sz="1400" u="sng" dirty="0" smtClean="0"/>
          </a:p>
          <a:p>
            <a:r>
              <a:rPr lang="en-CA" sz="1400" b="1" dirty="0" smtClean="0"/>
              <a:t>         </a:t>
            </a:r>
            <a:r>
              <a:rPr lang="en-CA" sz="1400" b="1" u="sng" dirty="0" smtClean="0"/>
              <a:t> </a:t>
            </a:r>
            <a:endParaRPr lang="en-CA" sz="1400" b="1" dirty="0" smtClean="0"/>
          </a:p>
        </p:txBody>
      </p:sp>
      <p:pic>
        <p:nvPicPr>
          <p:cNvPr id="4098" name="Picture 2" descr="C:\Users\sarault\AppData\Local\Microsoft\Windows\Temporary Internet Files\Content.Outlook\YNY4YBS1\CIMG0307.JPG"/>
          <p:cNvPicPr>
            <a:picLocks noChangeAspect="1" noChangeArrowheads="1"/>
          </p:cNvPicPr>
          <p:nvPr/>
        </p:nvPicPr>
        <p:blipFill>
          <a:blip r:embed="rId6" cstate="print"/>
          <a:srcRect/>
          <a:stretch>
            <a:fillRect/>
          </a:stretch>
        </p:blipFill>
        <p:spPr bwMode="auto">
          <a:xfrm>
            <a:off x="1403648" y="2204864"/>
            <a:ext cx="6120680" cy="4266474"/>
          </a:xfrm>
          <a:prstGeom prst="rect">
            <a:avLst/>
          </a:prstGeom>
          <a:noFill/>
          <a:ln w="28575">
            <a:solidFill>
              <a:srgbClr val="002060"/>
            </a:solidFill>
          </a:ln>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736304" y="2132856"/>
            <a:ext cx="6300192" cy="3970318"/>
          </a:xfrm>
          <a:prstGeom prst="rect">
            <a:avLst/>
          </a:prstGeom>
          <a:noFill/>
        </p:spPr>
        <p:txBody>
          <a:bodyPr wrap="square" rtlCol="0">
            <a:spAutoFit/>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pic>
        <p:nvPicPr>
          <p:cNvPr id="10" name="Picture 1"/>
          <p:cNvPicPr>
            <a:picLocks noChangeAspect="1" noChangeArrowheads="1"/>
          </p:cNvPicPr>
          <p:nvPr/>
        </p:nvPicPr>
        <p:blipFill>
          <a:blip r:embed="rId4" cstate="print"/>
          <a:srcRect/>
          <a:stretch>
            <a:fillRect/>
          </a:stretch>
        </p:blipFill>
        <p:spPr bwMode="auto">
          <a:xfrm>
            <a:off x="7308304" y="6078894"/>
            <a:ext cx="1781944" cy="712778"/>
          </a:xfrm>
          <a:prstGeom prst="rect">
            <a:avLst/>
          </a:prstGeom>
          <a:noFill/>
          <a:ln w="9525">
            <a:noFill/>
            <a:miter lim="800000"/>
            <a:headEnd/>
            <a:tailEnd/>
          </a:ln>
          <a:effectLst/>
        </p:spPr>
      </p:pic>
      <p:pic>
        <p:nvPicPr>
          <p:cNvPr id="11" name="Picture 1"/>
          <p:cNvPicPr>
            <a:picLocks noChangeAspect="1" noChangeArrowheads="1"/>
          </p:cNvPicPr>
          <p:nvPr/>
        </p:nvPicPr>
        <p:blipFill>
          <a:blip r:embed="rId5" cstate="print"/>
          <a:srcRect/>
          <a:stretch>
            <a:fillRect/>
          </a:stretch>
        </p:blipFill>
        <p:spPr bwMode="auto">
          <a:xfrm>
            <a:off x="1" y="6381328"/>
            <a:ext cx="1736725" cy="476671"/>
          </a:xfrm>
          <a:prstGeom prst="rect">
            <a:avLst/>
          </a:prstGeom>
          <a:noFill/>
          <a:ln w="9525">
            <a:noFill/>
            <a:miter lim="800000"/>
            <a:headEnd/>
            <a:tailEnd/>
          </a:ln>
          <a:effectLst/>
        </p:spPr>
      </p:pic>
      <p:sp>
        <p:nvSpPr>
          <p:cNvPr id="13" name="Rectangle 2"/>
          <p:cNvSpPr>
            <a:spLocks noGrp="1" noChangeArrowheads="1"/>
          </p:cNvSpPr>
          <p:nvPr>
            <p:ph type="title"/>
          </p:nvPr>
        </p:nvSpPr>
        <p:spPr>
          <a:xfrm>
            <a:off x="323528" y="0"/>
            <a:ext cx="8496944" cy="907778"/>
          </a:xfrm>
          <a:noFill/>
        </p:spPr>
        <p:txBody>
          <a:bodyPr anchor="t"/>
          <a:lstStyle/>
          <a:p>
            <a:pPr algn="ctr"/>
            <a:r>
              <a:rPr lang="en-CA" sz="2800" b="1" dirty="0" smtClean="0"/>
              <a:t>Royal Canadian Mint /Signoptic Technologies </a:t>
            </a:r>
            <a:br>
              <a:rPr lang="en-CA" sz="2800" b="1" dirty="0" smtClean="0"/>
            </a:br>
            <a:r>
              <a:rPr lang="en-CA" sz="2800" b="1" dirty="0" smtClean="0"/>
              <a:t>Coin DNA Technology</a:t>
            </a:r>
            <a:endParaRPr lang="en-CA" sz="2800" dirty="0">
              <a:solidFill>
                <a:srgbClr val="959694"/>
              </a:solidFill>
            </a:endParaRPr>
          </a:p>
        </p:txBody>
      </p:sp>
      <p:sp>
        <p:nvSpPr>
          <p:cNvPr id="14" name="Rectangle 13"/>
          <p:cNvSpPr/>
          <p:nvPr/>
        </p:nvSpPr>
        <p:spPr>
          <a:xfrm>
            <a:off x="539552" y="1052736"/>
            <a:ext cx="7920880" cy="4185761"/>
          </a:xfrm>
          <a:prstGeom prst="rect">
            <a:avLst/>
          </a:prstGeom>
        </p:spPr>
        <p:txBody>
          <a:bodyPr wrap="square">
            <a:spAutoFit/>
          </a:bodyPr>
          <a:lstStyle/>
          <a:p>
            <a:pPr algn="ctr"/>
            <a:r>
              <a:rPr lang="en-CA" sz="2400" b="1" u="sng" dirty="0" smtClean="0"/>
              <a:t>Launching of Technology</a:t>
            </a:r>
          </a:p>
          <a:p>
            <a:pPr algn="ctr"/>
            <a:endParaRPr lang="en-CA" sz="1600" u="sng" dirty="0" smtClean="0"/>
          </a:p>
          <a:p>
            <a:pPr algn="ctr"/>
            <a:r>
              <a:rPr lang="en-CA" sz="2400" dirty="0" smtClean="0"/>
              <a:t>New Canadian $1 and $2 multi-ply plated steel coins </a:t>
            </a:r>
          </a:p>
          <a:p>
            <a:pPr algn="ctr"/>
            <a:r>
              <a:rPr lang="en-CA" sz="2400" dirty="0" smtClean="0"/>
              <a:t>will have the DNA technology as a security feature</a:t>
            </a:r>
          </a:p>
          <a:p>
            <a:pPr algn="ctr"/>
            <a:endParaRPr lang="en-CA" sz="2400" dirty="0" smtClean="0"/>
          </a:p>
          <a:p>
            <a:pPr algn="ctr"/>
            <a:r>
              <a:rPr lang="en-CA" sz="2800" b="1" u="sng" dirty="0" smtClean="0"/>
              <a:t>World’s First Coins with DNA Technology</a:t>
            </a:r>
          </a:p>
          <a:p>
            <a:pPr algn="ctr"/>
            <a:endParaRPr lang="en-CA" sz="1400" u="sng" dirty="0" smtClean="0"/>
          </a:p>
          <a:p>
            <a:pPr algn="ctr"/>
            <a:r>
              <a:rPr lang="en-CA" sz="1400" u="sng" dirty="0" smtClean="0"/>
              <a:t> </a:t>
            </a:r>
            <a:endParaRPr lang="en-CA" sz="1400" dirty="0" smtClean="0">
              <a:latin typeface="+mj-lt"/>
            </a:endParaRPr>
          </a:p>
          <a:p>
            <a:pPr>
              <a:buFont typeface="Arial" pitchFamily="34" charset="0"/>
              <a:buChar char="•"/>
            </a:pPr>
            <a:endParaRPr lang="en-CA" sz="1400" dirty="0" smtClean="0"/>
          </a:p>
          <a:p>
            <a:pPr>
              <a:buFont typeface="Arial" pitchFamily="34" charset="0"/>
              <a:buChar char="•"/>
            </a:pPr>
            <a:endParaRPr lang="en-CA" sz="1400" u="sng" dirty="0" smtClean="0"/>
          </a:p>
          <a:p>
            <a:pPr>
              <a:buFont typeface="Arial" pitchFamily="34" charset="0"/>
              <a:buChar char="•"/>
            </a:pPr>
            <a:endParaRPr lang="en-CA" sz="1400" dirty="0" smtClean="0"/>
          </a:p>
          <a:p>
            <a:pPr lvl="2">
              <a:buFontTx/>
              <a:buChar char="-"/>
            </a:pPr>
            <a:endParaRPr lang="en-CA" sz="1400" dirty="0" smtClean="0"/>
          </a:p>
          <a:p>
            <a:pPr algn="ctr"/>
            <a:endParaRPr lang="en-CA" sz="1400" dirty="0" smtClean="0"/>
          </a:p>
          <a:p>
            <a:pPr algn="ctr"/>
            <a:r>
              <a:rPr lang="en-CA" sz="1400" dirty="0" smtClean="0"/>
              <a:t> </a:t>
            </a:r>
            <a:endParaRPr lang="en-CA" sz="1400" b="1" dirty="0" smtClean="0"/>
          </a:p>
          <a:p>
            <a:r>
              <a:rPr lang="en-CA" sz="1400" b="1" dirty="0" smtClean="0"/>
              <a:t>         </a:t>
            </a:r>
            <a:r>
              <a:rPr lang="en-CA" sz="1400" b="1" u="sng" dirty="0" smtClean="0"/>
              <a:t> </a:t>
            </a:r>
            <a:endParaRPr lang="en-CA" sz="1400" b="1" dirty="0" smtClean="0"/>
          </a:p>
        </p:txBody>
      </p:sp>
      <p:pic>
        <p:nvPicPr>
          <p:cNvPr id="15" name="Picture 4"/>
          <p:cNvPicPr>
            <a:picLocks noChangeAspect="1" noChangeArrowheads="1"/>
          </p:cNvPicPr>
          <p:nvPr/>
        </p:nvPicPr>
        <p:blipFill>
          <a:blip r:embed="rId6" cstate="print"/>
          <a:srcRect/>
          <a:stretch>
            <a:fillRect/>
          </a:stretch>
        </p:blipFill>
        <p:spPr bwMode="auto">
          <a:xfrm>
            <a:off x="1115616" y="3573016"/>
            <a:ext cx="2997090" cy="2867905"/>
          </a:xfrm>
          <a:prstGeom prst="rect">
            <a:avLst/>
          </a:prstGeom>
          <a:noFill/>
          <a:ln w="9525">
            <a:noFill/>
            <a:miter lim="800000"/>
            <a:headEnd/>
            <a:tailEnd/>
          </a:ln>
        </p:spPr>
      </p:pic>
      <p:pic>
        <p:nvPicPr>
          <p:cNvPr id="16" name="Picture 3"/>
          <p:cNvPicPr>
            <a:picLocks noChangeAspect="1" noChangeArrowheads="1"/>
          </p:cNvPicPr>
          <p:nvPr/>
        </p:nvPicPr>
        <p:blipFill>
          <a:blip r:embed="rId7" cstate="print"/>
          <a:srcRect/>
          <a:stretch>
            <a:fillRect/>
          </a:stretch>
        </p:blipFill>
        <p:spPr bwMode="auto">
          <a:xfrm>
            <a:off x="4788024" y="3573016"/>
            <a:ext cx="2880320" cy="288032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4" cstate="print"/>
          <a:srcRect/>
          <a:stretch>
            <a:fillRect/>
          </a:stretch>
        </p:blipFill>
        <p:spPr bwMode="auto">
          <a:xfrm>
            <a:off x="35496" y="6381329"/>
            <a:ext cx="1331639" cy="476671"/>
          </a:xfrm>
          <a:prstGeom prst="rect">
            <a:avLst/>
          </a:prstGeom>
          <a:noFill/>
          <a:ln w="9525">
            <a:noFill/>
            <a:miter lim="800000"/>
            <a:headEnd/>
            <a:tailEnd/>
          </a:ln>
          <a:effectLst/>
        </p:spPr>
      </p:pic>
      <p:sp>
        <p:nvSpPr>
          <p:cNvPr id="12" name="Content Placeholder 3"/>
          <p:cNvSpPr txBox="1">
            <a:spLocks/>
          </p:cNvSpPr>
          <p:nvPr/>
        </p:nvSpPr>
        <p:spPr>
          <a:xfrm>
            <a:off x="3779912" y="1700808"/>
            <a:ext cx="4680520" cy="4320480"/>
          </a:xfrm>
          <a:prstGeom prst="rect">
            <a:avLst/>
          </a:prstGeom>
          <a:noFill/>
        </p:spPr>
        <p:txBody>
          <a:bodyPr/>
          <a:lstStyle/>
          <a:p>
            <a:pPr marL="0" marR="0" lvl="0" indent="0" defTabSz="914400" rtl="0" eaLnBrk="1" fontAlgn="base" latinLnBrk="0" hangingPunct="1">
              <a:spcBef>
                <a:spcPts val="0"/>
              </a:spcBef>
              <a:spcAft>
                <a:spcPts val="0"/>
              </a:spcAft>
              <a:buClrTx/>
              <a:buSzTx/>
              <a:buFontTx/>
              <a:buNone/>
              <a:tabLst/>
              <a:defRPr/>
            </a:pPr>
            <a:endParaRPr lang="en-CA" kern="0" baseline="0" dirty="0" smtClean="0">
              <a:latin typeface="+mn-lt"/>
              <a:cs typeface="+mn-cs"/>
            </a:endParaRPr>
          </a:p>
        </p:txBody>
      </p:sp>
      <p:pic>
        <p:nvPicPr>
          <p:cNvPr id="5" name="Picture 1"/>
          <p:cNvPicPr>
            <a:picLocks noChangeAspect="1" noChangeArrowheads="1"/>
          </p:cNvPicPr>
          <p:nvPr/>
        </p:nvPicPr>
        <p:blipFill>
          <a:blip r:embed="rId5" cstate="print"/>
          <a:srcRect/>
          <a:stretch>
            <a:fillRect/>
          </a:stretch>
        </p:blipFill>
        <p:spPr bwMode="auto">
          <a:xfrm>
            <a:off x="7362056" y="6145222"/>
            <a:ext cx="1781944" cy="712778"/>
          </a:xfrm>
          <a:prstGeom prst="rect">
            <a:avLst/>
          </a:prstGeom>
          <a:noFill/>
          <a:ln w="9525">
            <a:noFill/>
            <a:miter lim="800000"/>
            <a:headEnd/>
            <a:tailEnd/>
          </a:ln>
          <a:effectLst/>
        </p:spPr>
      </p:pic>
      <p:sp>
        <p:nvSpPr>
          <p:cNvPr id="15" name="Content Placeholder 3"/>
          <p:cNvSpPr txBox="1">
            <a:spLocks/>
          </p:cNvSpPr>
          <p:nvPr/>
        </p:nvSpPr>
        <p:spPr bwMode="auto">
          <a:xfrm>
            <a:off x="2411760" y="4653136"/>
            <a:ext cx="6372200" cy="1341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5000"/>
              </a:lnSpc>
              <a:spcBef>
                <a:spcPct val="20000"/>
              </a:spcBef>
              <a:spcAft>
                <a:spcPct val="50000"/>
              </a:spcAft>
              <a:buClrTx/>
              <a:buSzTx/>
              <a:buFont typeface="Wingdings" pitchFamily="2" charset="2"/>
              <a:buChar char="v"/>
              <a:tabLst/>
              <a:defRPr/>
            </a:pPr>
            <a:endParaRPr kumimoji="0" lang="en-CA" sz="2300" b="0" i="0" u="none" strike="noStrike" kern="0" cap="none" spc="0" normalizeH="0" baseline="0" noProof="0" dirty="0" smtClean="0">
              <a:ln>
                <a:noFill/>
              </a:ln>
              <a:effectLst/>
              <a:uLnTx/>
              <a:uFillTx/>
              <a:latin typeface="Constantia"/>
              <a:ea typeface="+mn-ea"/>
              <a:cs typeface="+mn-cs"/>
            </a:endParaRPr>
          </a:p>
          <a:p>
            <a:pPr marL="342900" marR="0" lvl="0" indent="-342900" algn="l" defTabSz="914400" rtl="0" eaLnBrk="1" fontAlgn="base" latinLnBrk="0" hangingPunct="1">
              <a:lnSpc>
                <a:spcPct val="95000"/>
              </a:lnSpc>
              <a:spcBef>
                <a:spcPct val="20000"/>
              </a:spcBef>
              <a:spcAft>
                <a:spcPct val="50000"/>
              </a:spcAft>
              <a:buClrTx/>
              <a:buSzTx/>
              <a:tabLst/>
              <a:defRPr/>
            </a:pPr>
            <a:endParaRPr kumimoji="0" lang="en-CA" sz="2300" b="0" i="0" u="none" strike="noStrike" kern="0" cap="none" spc="0" normalizeH="0" baseline="0" noProof="0" dirty="0">
              <a:ln>
                <a:noFill/>
              </a:ln>
              <a:effectLst/>
              <a:uLnTx/>
              <a:uFillTx/>
              <a:latin typeface="Constantia"/>
              <a:ea typeface="+mn-ea"/>
              <a:cs typeface="+mn-cs"/>
            </a:endParaRPr>
          </a:p>
        </p:txBody>
      </p:sp>
      <p:sp>
        <p:nvSpPr>
          <p:cNvPr id="16" name="Rectangle 15"/>
          <p:cNvSpPr/>
          <p:nvPr/>
        </p:nvSpPr>
        <p:spPr>
          <a:xfrm>
            <a:off x="2555776" y="1340768"/>
            <a:ext cx="6012160" cy="5216813"/>
          </a:xfrm>
          <a:prstGeom prst="rect">
            <a:avLst/>
          </a:prstGeom>
        </p:spPr>
        <p:txBody>
          <a:bodyPr wrap="square">
            <a:spAutoFit/>
          </a:bodyPr>
          <a:lstStyle/>
          <a:p>
            <a:pPr marL="342900" indent="-342900">
              <a:lnSpc>
                <a:spcPct val="150000"/>
              </a:lnSpc>
              <a:spcAft>
                <a:spcPts val="1200"/>
              </a:spcAft>
            </a:pPr>
            <a:r>
              <a:rPr lang="en-CA" sz="2000" u="sng" dirty="0" smtClean="0"/>
              <a:t>Contact information</a:t>
            </a:r>
            <a:r>
              <a:rPr lang="en-CA" sz="2000" dirty="0" smtClean="0"/>
              <a:t>:</a:t>
            </a:r>
          </a:p>
          <a:p>
            <a:pPr marL="342900" indent="-342900">
              <a:lnSpc>
                <a:spcPct val="150000"/>
              </a:lnSpc>
              <a:spcAft>
                <a:spcPts val="1200"/>
              </a:spcAft>
            </a:pPr>
            <a:endParaRPr lang="en-CA" dirty="0" smtClean="0"/>
          </a:p>
          <a:p>
            <a:pPr marL="342900">
              <a:spcAft>
                <a:spcPts val="1200"/>
              </a:spcAft>
            </a:pPr>
            <a:r>
              <a:rPr lang="en-CA" sz="2000" b="1" dirty="0" smtClean="0"/>
              <a:t>Dr. Hieu C. Truong</a:t>
            </a:r>
          </a:p>
          <a:p>
            <a:pPr marL="342900">
              <a:spcAft>
                <a:spcPts val="1200"/>
              </a:spcAft>
            </a:pPr>
            <a:r>
              <a:rPr lang="en-CA" sz="2000" dirty="0" smtClean="0"/>
              <a:t>Executive Director,  R&amp;D Centre of Excellence  </a:t>
            </a:r>
          </a:p>
          <a:p>
            <a:pPr marL="342900">
              <a:spcAft>
                <a:spcPts val="1200"/>
              </a:spcAft>
            </a:pPr>
            <a:r>
              <a:rPr lang="en-CA" sz="2000" dirty="0" smtClean="0">
                <a:solidFill>
                  <a:srgbClr val="0070C0"/>
                </a:solidFill>
              </a:rPr>
              <a:t>truong@mint.ca  </a:t>
            </a:r>
          </a:p>
          <a:p>
            <a:pPr marL="342900">
              <a:spcAft>
                <a:spcPts val="1200"/>
              </a:spcAft>
            </a:pPr>
            <a:endParaRPr lang="en-CA" sz="2000" b="1" dirty="0" smtClean="0">
              <a:solidFill>
                <a:srgbClr val="F2F2F2"/>
              </a:solidFill>
            </a:endParaRPr>
          </a:p>
          <a:p>
            <a:pPr marL="342900">
              <a:spcAft>
                <a:spcPts val="1200"/>
              </a:spcAft>
            </a:pPr>
            <a:r>
              <a:rPr lang="en-CA" sz="2000" b="1" dirty="0" smtClean="0"/>
              <a:t>Mr. </a:t>
            </a:r>
            <a:r>
              <a:rPr lang="en-CA" sz="2000" b="1" dirty="0" err="1" smtClean="0"/>
              <a:t>Yann</a:t>
            </a:r>
            <a:r>
              <a:rPr lang="en-CA" sz="2000" b="1" dirty="0" smtClean="0"/>
              <a:t> </a:t>
            </a:r>
            <a:r>
              <a:rPr lang="en-CA" sz="2000" b="1" dirty="0" err="1" smtClean="0"/>
              <a:t>Boutant</a:t>
            </a:r>
            <a:endParaRPr lang="en-CA" sz="2000" b="1" dirty="0" smtClean="0"/>
          </a:p>
          <a:p>
            <a:pPr marL="342900">
              <a:spcAft>
                <a:spcPts val="1200"/>
              </a:spcAft>
            </a:pPr>
            <a:r>
              <a:rPr lang="en-CA" sz="2000" dirty="0" smtClean="0"/>
              <a:t>General Manager, </a:t>
            </a:r>
            <a:r>
              <a:rPr lang="en-CA" sz="2000" dirty="0" err="1" smtClean="0"/>
              <a:t>Signoptic</a:t>
            </a:r>
            <a:r>
              <a:rPr lang="en-CA" sz="2000" dirty="0" smtClean="0"/>
              <a:t> Technologies</a:t>
            </a:r>
          </a:p>
          <a:p>
            <a:pPr marL="342900">
              <a:spcAft>
                <a:spcPts val="1200"/>
              </a:spcAft>
            </a:pPr>
            <a:r>
              <a:rPr lang="en-CA" sz="2000" dirty="0" smtClean="0">
                <a:solidFill>
                  <a:srgbClr val="0070C0"/>
                </a:solidFill>
              </a:rPr>
              <a:t>Yann.boutant@signoptic.com</a:t>
            </a:r>
          </a:p>
          <a:p>
            <a:pPr marL="342900">
              <a:spcAft>
                <a:spcPts val="1200"/>
              </a:spcAft>
            </a:pPr>
            <a:endParaRPr lang="en-CA" dirty="0" smtClean="0">
              <a:solidFill>
                <a:srgbClr val="FFFF00"/>
              </a:solidFill>
            </a:endParaRPr>
          </a:p>
          <a:p>
            <a:pPr marL="342900">
              <a:spcAft>
                <a:spcPts val="1200"/>
              </a:spcAft>
            </a:pPr>
            <a:endParaRPr lang="en-CA" dirty="0"/>
          </a:p>
        </p:txBody>
      </p:sp>
      <p:sp>
        <p:nvSpPr>
          <p:cNvPr id="20" name="Rectangle 2"/>
          <p:cNvSpPr>
            <a:spLocks noGrp="1" noChangeArrowheads="1"/>
          </p:cNvSpPr>
          <p:nvPr>
            <p:ph type="title"/>
          </p:nvPr>
        </p:nvSpPr>
        <p:spPr>
          <a:xfrm>
            <a:off x="971600" y="188640"/>
            <a:ext cx="6768752" cy="792088"/>
          </a:xfrm>
          <a:noFill/>
        </p:spPr>
        <p:txBody>
          <a:bodyPr anchor="t"/>
          <a:lstStyle/>
          <a:p>
            <a:pPr algn="ctr"/>
            <a:r>
              <a:rPr lang="en-CA" sz="6000" dirty="0" smtClean="0"/>
              <a:t>THANK YOU</a:t>
            </a:r>
            <a:endParaRPr lang="en-CA" sz="6000" dirty="0">
              <a:solidFill>
                <a:srgbClr val="959694"/>
              </a:solidFill>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3" name="Picture 12" descr="07_$20 Sterling Silver - International Polar Year - Plasma_obverse (rev res).jpg"/>
          <p:cNvPicPr>
            <a:picLocks noChangeAspect="1"/>
          </p:cNvPicPr>
          <p:nvPr/>
        </p:nvPicPr>
        <p:blipFill>
          <a:blip r:embed="rId4" cstate="print"/>
          <a:stretch>
            <a:fillRect/>
          </a:stretch>
        </p:blipFill>
        <p:spPr>
          <a:xfrm>
            <a:off x="6660232" y="908720"/>
            <a:ext cx="1728192" cy="1728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8" name="TextBox 87"/>
          <p:cNvSpPr txBox="1"/>
          <p:nvPr/>
        </p:nvSpPr>
        <p:spPr>
          <a:xfrm>
            <a:off x="1115616" y="1124744"/>
            <a:ext cx="6840760" cy="5078313"/>
          </a:xfrm>
          <a:prstGeom prst="rect">
            <a:avLst/>
          </a:prstGeom>
          <a:noFill/>
        </p:spPr>
        <p:txBody>
          <a:bodyPr wrap="square" rtlCol="0">
            <a:spAutoFit/>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50" name="Text Box 36"/>
          <p:cNvSpPr txBox="1">
            <a:spLocks noChangeArrowheads="1"/>
          </p:cNvSpPr>
          <p:nvPr/>
        </p:nvSpPr>
        <p:spPr bwMode="auto">
          <a:xfrm flipV="1">
            <a:off x="6660232" y="2852936"/>
            <a:ext cx="1107526" cy="195252"/>
          </a:xfrm>
          <a:prstGeom prst="rect">
            <a:avLst/>
          </a:prstGeom>
          <a:noFill/>
          <a:ln w="9525">
            <a:noFill/>
            <a:miter lim="800000"/>
            <a:headEnd/>
            <a:tailEnd/>
          </a:ln>
        </p:spPr>
        <p:txBody>
          <a:bodyPr wrap="square">
            <a:spAutoFit/>
          </a:bodyPr>
          <a:lstStyle/>
          <a:p>
            <a:pPr>
              <a:tabLst>
                <a:tab pos="857250" algn="l"/>
              </a:tabLst>
            </a:pPr>
            <a:endParaRPr lang="en-CA" dirty="0">
              <a:solidFill>
                <a:srgbClr val="3F3F3F"/>
              </a:solidFill>
            </a:endParaRPr>
          </a:p>
        </p:txBody>
      </p:sp>
      <p:pic>
        <p:nvPicPr>
          <p:cNvPr id="84" name="Picture 1"/>
          <p:cNvPicPr>
            <a:picLocks noChangeAspect="1" noChangeArrowheads="1"/>
          </p:cNvPicPr>
          <p:nvPr/>
        </p:nvPicPr>
        <p:blipFill>
          <a:blip r:embed="rId5" cstate="print"/>
          <a:srcRect/>
          <a:stretch>
            <a:fillRect/>
          </a:stretch>
        </p:blipFill>
        <p:spPr bwMode="auto">
          <a:xfrm>
            <a:off x="7308304" y="6078894"/>
            <a:ext cx="1781944" cy="712778"/>
          </a:xfrm>
          <a:prstGeom prst="rect">
            <a:avLst/>
          </a:prstGeom>
          <a:noFill/>
          <a:ln w="9525">
            <a:noFill/>
            <a:miter lim="800000"/>
            <a:headEnd/>
            <a:tailEnd/>
          </a:ln>
          <a:effectLst/>
        </p:spPr>
      </p:pic>
      <p:pic>
        <p:nvPicPr>
          <p:cNvPr id="85" name="Picture 1"/>
          <p:cNvPicPr>
            <a:picLocks noChangeAspect="1" noChangeArrowheads="1"/>
          </p:cNvPicPr>
          <p:nvPr/>
        </p:nvPicPr>
        <p:blipFill>
          <a:blip r:embed="rId6" cstate="print"/>
          <a:srcRect/>
          <a:stretch>
            <a:fillRect/>
          </a:stretch>
        </p:blipFill>
        <p:spPr bwMode="auto">
          <a:xfrm>
            <a:off x="1" y="6381328"/>
            <a:ext cx="1736725" cy="476671"/>
          </a:xfrm>
          <a:prstGeom prst="rect">
            <a:avLst/>
          </a:prstGeom>
          <a:noFill/>
          <a:ln w="9525">
            <a:noFill/>
            <a:miter lim="800000"/>
            <a:headEnd/>
            <a:tailEnd/>
          </a:ln>
          <a:effectLst/>
        </p:spPr>
      </p:pic>
      <p:sp>
        <p:nvSpPr>
          <p:cNvPr id="86" name="Rectangle 2"/>
          <p:cNvSpPr>
            <a:spLocks noGrp="1" noChangeArrowheads="1"/>
          </p:cNvSpPr>
          <p:nvPr>
            <p:ph type="title"/>
          </p:nvPr>
        </p:nvSpPr>
        <p:spPr>
          <a:xfrm>
            <a:off x="611560" y="0"/>
            <a:ext cx="8136904" cy="1080120"/>
          </a:xfrm>
          <a:noFill/>
        </p:spPr>
        <p:txBody>
          <a:bodyPr anchor="t"/>
          <a:lstStyle/>
          <a:p>
            <a:pPr algn="ctr"/>
            <a:r>
              <a:rPr lang="en-CA" sz="2800" b="1" dirty="0" smtClean="0"/>
              <a:t>Royal Canadian Mint /Signoptic Technologies </a:t>
            </a:r>
            <a:br>
              <a:rPr lang="en-CA" sz="2800" b="1" dirty="0" smtClean="0"/>
            </a:br>
            <a:r>
              <a:rPr lang="en-CA" sz="2800" b="1" dirty="0" smtClean="0"/>
              <a:t>Coin DNA Technology </a:t>
            </a:r>
            <a:r>
              <a:rPr lang="en-CA" dirty="0"/>
              <a:t/>
            </a:r>
            <a:br>
              <a:rPr lang="en-CA" dirty="0"/>
            </a:br>
            <a:endParaRPr lang="en-CA" dirty="0">
              <a:solidFill>
                <a:srgbClr val="959694"/>
              </a:solidFill>
            </a:endParaRPr>
          </a:p>
        </p:txBody>
      </p:sp>
      <p:sp>
        <p:nvSpPr>
          <p:cNvPr id="87" name="Rectangle 3"/>
          <p:cNvSpPr txBox="1">
            <a:spLocks noChangeArrowheads="1"/>
          </p:cNvSpPr>
          <p:nvPr/>
        </p:nvSpPr>
        <p:spPr>
          <a:xfrm>
            <a:off x="251520" y="1700808"/>
            <a:ext cx="4104456" cy="3672408"/>
          </a:xfrm>
          <a:prstGeom prst="rect">
            <a:avLst/>
          </a:prstGeom>
        </p:spPr>
        <p:txBody>
          <a:bodyPr/>
          <a:lstStyle/>
          <a:p>
            <a:pPr marL="0" marR="0" lvl="0" indent="0" algn="l" defTabSz="914400" rtl="0" eaLnBrk="1" fontAlgn="base" latinLnBrk="0" hangingPunct="1">
              <a:lnSpc>
                <a:spcPts val="1600"/>
              </a:lnSpc>
              <a:spcBef>
                <a:spcPct val="0"/>
              </a:spcBef>
              <a:spcAft>
                <a:spcPts val="1200"/>
              </a:spcAft>
              <a:buClrTx/>
              <a:buSzTx/>
              <a:buFontTx/>
              <a:buNone/>
              <a:tabLst/>
              <a:defRPr/>
            </a:pPr>
            <a:r>
              <a:rPr kumimoji="0" lang="en-CA" sz="2400" b="0" i="0" u="sng" strike="noStrike" kern="0" cap="none" spc="0" normalizeH="0" baseline="0" noProof="0" dirty="0" smtClean="0">
                <a:ln>
                  <a:noFill/>
                </a:ln>
                <a:effectLst/>
                <a:uLnTx/>
                <a:uFillTx/>
                <a:latin typeface="+mn-lt"/>
                <a:ea typeface="+mn-ea"/>
                <a:cs typeface="+mn-cs"/>
              </a:rPr>
              <a:t>Prior Art</a:t>
            </a:r>
            <a:r>
              <a:rPr kumimoji="0" lang="en-CA" sz="2400" b="0" i="0" u="none" strike="noStrike" kern="0" cap="none" spc="0" normalizeH="0" baseline="0" noProof="0" dirty="0" smtClean="0">
                <a:ln>
                  <a:noFill/>
                </a:ln>
                <a:effectLst/>
                <a:uLnTx/>
                <a:uFillTx/>
                <a:latin typeface="+mn-lt"/>
                <a:ea typeface="+mn-ea"/>
                <a:cs typeface="+mn-cs"/>
              </a:rPr>
              <a:t>:</a:t>
            </a:r>
          </a:p>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2400" b="0" i="0" u="none" strike="noStrike" kern="0" cap="none" spc="0" normalizeH="0" baseline="0" noProof="0" dirty="0" smtClean="0">
              <a:ln>
                <a:noFill/>
              </a:ln>
              <a:effectLst/>
              <a:uLnTx/>
              <a:uFillTx/>
              <a:latin typeface="+mn-lt"/>
              <a:ea typeface="+mn-ea"/>
              <a:cs typeface="+mn-cs"/>
            </a:endParaRPr>
          </a:p>
          <a:p>
            <a:pPr marL="274638" marR="0" lvl="1" indent="-92075" algn="l" defTabSz="914400" rtl="0" eaLnBrk="1" fontAlgn="base" latinLnBrk="0" hangingPunct="1">
              <a:lnSpc>
                <a:spcPts val="1600"/>
              </a:lnSpc>
              <a:spcBef>
                <a:spcPct val="0"/>
              </a:spcBef>
              <a:spcAft>
                <a:spcPts val="400"/>
              </a:spcAft>
              <a:buClrTx/>
              <a:buSzTx/>
              <a:buFont typeface="Arial" pitchFamily="34" charset="0"/>
              <a:buChar char="•"/>
              <a:tabLst/>
              <a:defRPr/>
            </a:pPr>
            <a:r>
              <a:rPr kumimoji="0" lang="en-CA" sz="2400" b="0" i="0" u="none" strike="noStrike" kern="0" cap="none" spc="0" normalizeH="0" baseline="0" noProof="0" dirty="0" smtClean="0">
                <a:ln>
                  <a:noFill/>
                </a:ln>
                <a:effectLst/>
                <a:uLnTx/>
                <a:uFillTx/>
                <a:latin typeface="+mn-lt"/>
                <a:cs typeface="+mn-cs"/>
              </a:rPr>
              <a:t>Designs</a:t>
            </a:r>
          </a:p>
          <a:p>
            <a:pPr marL="274638" marR="0" lvl="1" indent="-92075" algn="l" defTabSz="914400" rtl="0" eaLnBrk="1" fontAlgn="base" latinLnBrk="0" hangingPunct="1">
              <a:lnSpc>
                <a:spcPts val="1600"/>
              </a:lnSpc>
              <a:spcBef>
                <a:spcPct val="0"/>
              </a:spcBef>
              <a:spcAft>
                <a:spcPts val="400"/>
              </a:spcAft>
              <a:buClrTx/>
              <a:buSzTx/>
              <a:buFont typeface="Arial" pitchFamily="34" charset="0"/>
              <a:buChar char="•"/>
              <a:tabLst/>
              <a:defRPr/>
            </a:pPr>
            <a:endParaRPr kumimoji="0" lang="en-CA" sz="2400" b="0" i="0" u="none" strike="noStrike" kern="0" cap="none" spc="0" normalizeH="0" baseline="0" noProof="0" dirty="0" smtClean="0">
              <a:ln>
                <a:noFill/>
              </a:ln>
              <a:effectLst/>
              <a:uLnTx/>
              <a:uFillTx/>
              <a:latin typeface="+mn-lt"/>
              <a:cs typeface="+mn-cs"/>
            </a:endParaRPr>
          </a:p>
          <a:p>
            <a:pPr marL="274638" marR="0" lvl="1" indent="-92075" algn="l" defTabSz="914400" rtl="0" eaLnBrk="1" fontAlgn="base" latinLnBrk="0" hangingPunct="1">
              <a:lnSpc>
                <a:spcPts val="1600"/>
              </a:lnSpc>
              <a:spcBef>
                <a:spcPct val="0"/>
              </a:spcBef>
              <a:spcAft>
                <a:spcPts val="400"/>
              </a:spcAft>
              <a:buClrTx/>
              <a:buSzTx/>
              <a:buFont typeface="Arial" pitchFamily="34" charset="0"/>
              <a:buChar char="•"/>
              <a:tabLst/>
              <a:defRPr/>
            </a:pPr>
            <a:r>
              <a:rPr kumimoji="0" lang="en-CA" sz="2400" b="0" i="0" u="none" strike="noStrike" kern="0" cap="none" spc="0" normalizeH="0" baseline="0" noProof="0" dirty="0" smtClean="0">
                <a:ln>
                  <a:noFill/>
                </a:ln>
                <a:effectLst/>
                <a:uLnTx/>
                <a:uFillTx/>
                <a:latin typeface="+mn-lt"/>
                <a:cs typeface="+mn-cs"/>
              </a:rPr>
              <a:t>Size</a:t>
            </a:r>
          </a:p>
          <a:p>
            <a:pPr marL="274638" marR="0" lvl="1" indent="-92075" algn="l" defTabSz="914400" rtl="0" eaLnBrk="1" fontAlgn="base" latinLnBrk="0" hangingPunct="1">
              <a:lnSpc>
                <a:spcPts val="1600"/>
              </a:lnSpc>
              <a:spcBef>
                <a:spcPct val="0"/>
              </a:spcBef>
              <a:spcAft>
                <a:spcPts val="400"/>
              </a:spcAft>
              <a:buClrTx/>
              <a:buSzTx/>
              <a:buFont typeface="Arial" pitchFamily="34" charset="0"/>
              <a:buChar char="•"/>
              <a:tabLst/>
              <a:defRPr/>
            </a:pPr>
            <a:endParaRPr kumimoji="0" lang="en-CA" sz="2400" b="0" i="0" u="none" strike="noStrike" kern="0" cap="none" spc="0" normalizeH="0" baseline="0" noProof="0" dirty="0" smtClean="0">
              <a:ln>
                <a:noFill/>
              </a:ln>
              <a:effectLst/>
              <a:uLnTx/>
              <a:uFillTx/>
              <a:latin typeface="+mn-lt"/>
              <a:cs typeface="+mn-cs"/>
            </a:endParaRPr>
          </a:p>
          <a:p>
            <a:pPr marL="274638" marR="0" lvl="1" indent="-92075" algn="l" defTabSz="914400" rtl="0" eaLnBrk="1" fontAlgn="base" latinLnBrk="0" hangingPunct="1">
              <a:lnSpc>
                <a:spcPts val="1600"/>
              </a:lnSpc>
              <a:spcBef>
                <a:spcPct val="0"/>
              </a:spcBef>
              <a:spcAft>
                <a:spcPts val="400"/>
              </a:spcAft>
              <a:buClrTx/>
              <a:buSzTx/>
              <a:buFont typeface="Arial" pitchFamily="34" charset="0"/>
              <a:buChar char="•"/>
              <a:tabLst/>
              <a:defRPr/>
            </a:pPr>
            <a:r>
              <a:rPr kumimoji="0" lang="en-CA" sz="2400" b="0" i="0" u="none" strike="noStrike" kern="0" cap="none" spc="0" normalizeH="0" baseline="0" noProof="0" dirty="0" smtClean="0">
                <a:ln>
                  <a:noFill/>
                </a:ln>
                <a:effectLst/>
                <a:uLnTx/>
                <a:uFillTx/>
                <a:latin typeface="+mn-lt"/>
                <a:cs typeface="+mn-cs"/>
              </a:rPr>
              <a:t>Color</a:t>
            </a:r>
          </a:p>
          <a:p>
            <a:pPr marL="274638" marR="0" lvl="1" indent="-92075" algn="l" defTabSz="914400" rtl="0" eaLnBrk="1" fontAlgn="base" latinLnBrk="0" hangingPunct="1">
              <a:lnSpc>
                <a:spcPts val="1600"/>
              </a:lnSpc>
              <a:spcBef>
                <a:spcPct val="0"/>
              </a:spcBef>
              <a:spcAft>
                <a:spcPts val="400"/>
              </a:spcAft>
              <a:buClrTx/>
              <a:buSzTx/>
              <a:buFont typeface="Arial" pitchFamily="34" charset="0"/>
              <a:buChar char="•"/>
              <a:tabLst/>
              <a:defRPr/>
            </a:pPr>
            <a:endParaRPr kumimoji="0" lang="en-CA" sz="2400" b="0" i="0" u="none" strike="noStrike" kern="0" cap="none" spc="0" normalizeH="0" baseline="0" noProof="0" dirty="0" smtClean="0">
              <a:ln>
                <a:noFill/>
              </a:ln>
              <a:effectLst/>
              <a:uLnTx/>
              <a:uFillTx/>
              <a:latin typeface="+mn-lt"/>
              <a:cs typeface="+mn-cs"/>
            </a:endParaRPr>
          </a:p>
          <a:p>
            <a:pPr marL="274638" marR="0" lvl="1" indent="-92075" algn="l" defTabSz="914400" rtl="0" eaLnBrk="1" fontAlgn="base" latinLnBrk="0" hangingPunct="1">
              <a:lnSpc>
                <a:spcPts val="1600"/>
              </a:lnSpc>
              <a:spcBef>
                <a:spcPct val="0"/>
              </a:spcBef>
              <a:spcAft>
                <a:spcPts val="400"/>
              </a:spcAft>
              <a:buClrTx/>
              <a:buSzTx/>
              <a:buFont typeface="Arial" pitchFamily="34" charset="0"/>
              <a:buChar char="•"/>
              <a:tabLst/>
              <a:defRPr/>
            </a:pPr>
            <a:r>
              <a:rPr kumimoji="0" lang="en-CA" sz="2400" b="0" i="0" u="none" strike="noStrike" kern="0" cap="none" spc="0" normalizeH="0" baseline="0" noProof="0" dirty="0" smtClean="0">
                <a:ln>
                  <a:noFill/>
                </a:ln>
                <a:effectLst/>
                <a:uLnTx/>
                <a:uFillTx/>
                <a:latin typeface="+mn-lt"/>
                <a:cs typeface="+mn-cs"/>
              </a:rPr>
              <a:t>Geometry</a:t>
            </a:r>
          </a:p>
          <a:p>
            <a:pPr marL="274638" marR="0" lvl="1" indent="-92075" algn="l" defTabSz="914400" rtl="0" eaLnBrk="1" fontAlgn="base" latinLnBrk="0" hangingPunct="1">
              <a:lnSpc>
                <a:spcPts val="1600"/>
              </a:lnSpc>
              <a:spcBef>
                <a:spcPct val="0"/>
              </a:spcBef>
              <a:spcAft>
                <a:spcPts val="400"/>
              </a:spcAft>
              <a:buClrTx/>
              <a:buSzTx/>
              <a:buFontTx/>
              <a:buNone/>
              <a:tabLst/>
              <a:defRPr/>
            </a:pPr>
            <a:endParaRPr kumimoji="0" lang="en-CA" sz="2400" b="0" i="0" u="none" strike="noStrike" kern="0" cap="none" spc="0" normalizeH="0" baseline="0" noProof="0" dirty="0" smtClean="0">
              <a:ln>
                <a:noFill/>
              </a:ln>
              <a:effectLst/>
              <a:uLnTx/>
              <a:uFillTx/>
              <a:latin typeface="+mn-lt"/>
              <a:cs typeface="+mn-cs"/>
            </a:endParaRPr>
          </a:p>
          <a:p>
            <a:pPr marL="274638" marR="0" lvl="1" indent="-92075" algn="l" defTabSz="914400" rtl="0" eaLnBrk="1" fontAlgn="base" latinLnBrk="0" hangingPunct="1">
              <a:lnSpc>
                <a:spcPts val="1600"/>
              </a:lnSpc>
              <a:spcBef>
                <a:spcPct val="0"/>
              </a:spcBef>
              <a:spcAft>
                <a:spcPts val="400"/>
              </a:spcAft>
              <a:buClrTx/>
              <a:buSzTx/>
              <a:buFont typeface="Arial" pitchFamily="34" charset="0"/>
              <a:buChar char="•"/>
              <a:tabLst/>
              <a:defRPr/>
            </a:pPr>
            <a:r>
              <a:rPr kumimoji="0" lang="en-CA" sz="2400" b="0" i="0" u="none" strike="noStrike" kern="0" cap="none" spc="0" normalizeH="0" baseline="0" noProof="0" dirty="0" smtClean="0">
                <a:ln>
                  <a:noFill/>
                </a:ln>
                <a:effectLst/>
                <a:uLnTx/>
                <a:uFillTx/>
                <a:latin typeface="+mn-lt"/>
                <a:cs typeface="+mn-cs"/>
              </a:rPr>
              <a:t>Metal look and feel</a:t>
            </a:r>
          </a:p>
          <a:p>
            <a:pPr marL="274638" marR="0" lvl="1" indent="-92075" algn="l" defTabSz="914400" rtl="0" eaLnBrk="1" fontAlgn="base" latinLnBrk="0" hangingPunct="1">
              <a:lnSpc>
                <a:spcPts val="1600"/>
              </a:lnSpc>
              <a:spcBef>
                <a:spcPct val="0"/>
              </a:spcBef>
              <a:spcAft>
                <a:spcPts val="400"/>
              </a:spcAft>
              <a:buClrTx/>
              <a:buSzTx/>
              <a:buFont typeface="Arial" pitchFamily="34" charset="0"/>
              <a:buChar char="•"/>
              <a:tabLst/>
              <a:defRPr/>
            </a:pPr>
            <a:endParaRPr kumimoji="0" lang="en-CA" sz="2400" b="0" i="0" u="none" strike="noStrike" kern="0" cap="none" spc="0" normalizeH="0" baseline="0" noProof="0" dirty="0" smtClean="0">
              <a:ln>
                <a:noFill/>
              </a:ln>
              <a:effectLst/>
              <a:uLnTx/>
              <a:uFillTx/>
              <a:latin typeface="+mn-lt"/>
              <a:cs typeface="+mn-cs"/>
            </a:endParaRPr>
          </a:p>
          <a:p>
            <a:pPr marL="274638" marR="0" lvl="1" indent="-92075" algn="l" defTabSz="914400" rtl="0" eaLnBrk="1" fontAlgn="base" latinLnBrk="0" hangingPunct="1">
              <a:lnSpc>
                <a:spcPts val="1600"/>
              </a:lnSpc>
              <a:spcBef>
                <a:spcPct val="0"/>
              </a:spcBef>
              <a:spcAft>
                <a:spcPts val="400"/>
              </a:spcAft>
              <a:buClrTx/>
              <a:buSzTx/>
              <a:buFont typeface="Arial" pitchFamily="34" charset="0"/>
              <a:buChar char="•"/>
              <a:tabLst/>
              <a:defRPr/>
            </a:pPr>
            <a:r>
              <a:rPr kumimoji="0" lang="en-CA" sz="2400" b="0" i="0" u="none" strike="noStrike" kern="0" cap="none" spc="0" normalizeH="0" baseline="0" noProof="0" dirty="0" smtClean="0">
                <a:ln>
                  <a:noFill/>
                </a:ln>
                <a:effectLst/>
                <a:uLnTx/>
                <a:uFillTx/>
                <a:latin typeface="+mn-lt"/>
                <a:cs typeface="+mn-cs"/>
              </a:rPr>
              <a:t>EMS (vending machines)</a:t>
            </a:r>
          </a:p>
          <a:p>
            <a:pPr marL="0" marR="0" lvl="0" indent="0" algn="l" defTabSz="914400" rtl="0" eaLnBrk="1" fontAlgn="base" latinLnBrk="0" hangingPunct="1">
              <a:lnSpc>
                <a:spcPts val="1600"/>
              </a:lnSpc>
              <a:spcBef>
                <a:spcPct val="0"/>
              </a:spcBef>
              <a:spcAft>
                <a:spcPts val="1200"/>
              </a:spcAft>
              <a:buClrTx/>
              <a:buSzTx/>
              <a:buFontTx/>
              <a:buNone/>
              <a:tabLst/>
              <a:defRPr/>
            </a:pPr>
            <a:r>
              <a:rPr kumimoji="0" lang="en-CA" sz="1800" b="0" i="0" u="none" strike="noStrike" kern="0" cap="none" spc="0" normalizeH="0" baseline="0" noProof="0" dirty="0" smtClean="0">
                <a:ln>
                  <a:noFill/>
                </a:ln>
                <a:effectLst/>
                <a:uLnTx/>
                <a:uFillTx/>
                <a:latin typeface="+mn-lt"/>
                <a:ea typeface="+mn-ea"/>
                <a:cs typeface="+mn-cs"/>
              </a:rPr>
              <a:t>	</a:t>
            </a:r>
            <a:endParaRPr kumimoji="0" lang="en-CA" sz="1800" b="0" i="0" u="none" strike="noStrike" kern="0" cap="none" spc="0" normalizeH="0" baseline="0" noProof="0" dirty="0">
              <a:ln>
                <a:noFill/>
              </a:ln>
              <a:effectLst/>
              <a:uLnTx/>
              <a:uFillTx/>
              <a:latin typeface="+mn-lt"/>
              <a:ea typeface="+mn-ea"/>
              <a:cs typeface="+mn-cs"/>
            </a:endParaRPr>
          </a:p>
        </p:txBody>
      </p:sp>
      <p:pic>
        <p:nvPicPr>
          <p:cNvPr id="9" name="Picture 6" descr="Moment #1_colour.jpg"/>
          <p:cNvPicPr>
            <a:picLocks noChangeAspect="1"/>
          </p:cNvPicPr>
          <p:nvPr/>
        </p:nvPicPr>
        <p:blipFill>
          <a:blip r:embed="rId7" cstate="print"/>
          <a:srcRect/>
          <a:stretch>
            <a:fillRect/>
          </a:stretch>
        </p:blipFill>
        <p:spPr bwMode="auto">
          <a:xfrm>
            <a:off x="4283968" y="2708920"/>
            <a:ext cx="2025792" cy="1959620"/>
          </a:xfrm>
          <a:prstGeom prst="rect">
            <a:avLst/>
          </a:prstGeom>
          <a:noFill/>
          <a:ln w="9525">
            <a:noFill/>
            <a:miter lim="800000"/>
            <a:headEnd/>
            <a:tailEnd/>
          </a:ln>
        </p:spPr>
      </p:pic>
      <p:pic>
        <p:nvPicPr>
          <p:cNvPr id="10" name="Picture 4" descr="coin9"/>
          <p:cNvPicPr>
            <a:picLocks noChangeAspect="1" noChangeArrowheads="1"/>
          </p:cNvPicPr>
          <p:nvPr/>
        </p:nvPicPr>
        <p:blipFill>
          <a:blip r:embed="rId8" cstate="print"/>
          <a:srcRect/>
          <a:stretch>
            <a:fillRect/>
          </a:stretch>
        </p:blipFill>
        <p:spPr bwMode="auto">
          <a:xfrm>
            <a:off x="4310369" y="4509120"/>
            <a:ext cx="2061831" cy="1865957"/>
          </a:xfrm>
          <a:prstGeom prst="rect">
            <a:avLst/>
          </a:prstGeom>
          <a:noFill/>
          <a:ln w="9525">
            <a:noFill/>
            <a:miter lim="800000"/>
            <a:headEnd/>
            <a:tailEnd/>
          </a:ln>
        </p:spPr>
      </p:pic>
      <p:pic>
        <p:nvPicPr>
          <p:cNvPr id="11" name="Picture 1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44208" y="4653136"/>
            <a:ext cx="1856250" cy="1822977"/>
          </a:xfrm>
          <a:prstGeom prst="rect">
            <a:avLst/>
          </a:prstGeom>
          <a:noFill/>
          <a:ln w="9525" algn="ctr">
            <a:noFill/>
            <a:miter lim="800000"/>
            <a:headEnd/>
            <a:tailEnd/>
          </a:ln>
          <a:effectLst>
            <a:glow rad="228600">
              <a:schemeClr val="accent2">
                <a:satMod val="175000"/>
                <a:alpha val="40000"/>
              </a:schemeClr>
            </a:glow>
          </a:effectLst>
        </p:spPr>
      </p:pic>
      <p:pic>
        <p:nvPicPr>
          <p:cNvPr id="12" name="Picture 3" descr="pre4"/>
          <p:cNvPicPr>
            <a:picLocks noChangeAspect="1" noChangeArrowheads="1"/>
          </p:cNvPicPr>
          <p:nvPr/>
        </p:nvPicPr>
        <p:blipFill>
          <a:blip r:embed="rId10" cstate="print"/>
          <a:srcRect/>
          <a:stretch>
            <a:fillRect/>
          </a:stretch>
        </p:blipFill>
        <p:spPr bwMode="auto">
          <a:xfrm>
            <a:off x="4283968" y="908720"/>
            <a:ext cx="2072871" cy="2592288"/>
          </a:xfrm>
          <a:prstGeom prst="rect">
            <a:avLst/>
          </a:prstGeom>
          <a:noFill/>
          <a:ln w="9525">
            <a:noFill/>
            <a:miter lim="800000"/>
            <a:headEnd/>
            <a:tailEnd/>
          </a:ln>
        </p:spPr>
      </p:pic>
      <p:pic>
        <p:nvPicPr>
          <p:cNvPr id="14" name="Picture 11" descr="coin8"/>
          <p:cNvPicPr>
            <a:picLocks noChangeAspect="1" noChangeArrowheads="1"/>
          </p:cNvPicPr>
          <p:nvPr/>
        </p:nvPicPr>
        <p:blipFill>
          <a:blip r:embed="rId11" cstate="print"/>
          <a:srcRect/>
          <a:stretch>
            <a:fillRect/>
          </a:stretch>
        </p:blipFill>
        <p:spPr bwMode="auto">
          <a:xfrm>
            <a:off x="6372200" y="2564904"/>
            <a:ext cx="2337894" cy="2115109"/>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nodePh="1">
                                  <p:stCondLst>
                                    <p:cond delay="0"/>
                                  </p:stCondLst>
                                  <p:endCondLst>
                                    <p:cond evt="begin" delay="0">
                                      <p:tn val="5"/>
                                    </p:cond>
                                  </p:end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par>
                          <p:cTn id="18" fill="hold">
                            <p:stCondLst>
                              <p:cond delay="45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5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childTnLst>
                          </p:cTn>
                        </p:par>
                        <p:par>
                          <p:cTn id="26" fill="hold">
                            <p:stCondLst>
                              <p:cond delay="65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par>
                          <p:cTn id="30" fill="hold">
                            <p:stCondLst>
                              <p:cond delay="8500"/>
                            </p:stCondLst>
                            <p:childTnLst>
                              <p:par>
                                <p:cTn id="31" presetID="10"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1" name="TextBox 80"/>
          <p:cNvSpPr txBox="1"/>
          <p:nvPr/>
        </p:nvSpPr>
        <p:spPr>
          <a:xfrm>
            <a:off x="1115616" y="1052736"/>
            <a:ext cx="6840760" cy="5355312"/>
          </a:xfrm>
          <a:prstGeom prst="rect">
            <a:avLst/>
          </a:prstGeom>
          <a:noFill/>
        </p:spPr>
        <p:txBody>
          <a:bodyPr wrap="square" rtlCol="0">
            <a:spAutoFit/>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17" name="Rectangle 27"/>
          <p:cNvSpPr>
            <a:spLocks noChangeArrowheads="1"/>
          </p:cNvSpPr>
          <p:nvPr/>
        </p:nvSpPr>
        <p:spPr bwMode="auto">
          <a:xfrm>
            <a:off x="3267422" y="1340768"/>
            <a:ext cx="3752850" cy="381000"/>
          </a:xfrm>
          <a:prstGeom prst="rect">
            <a:avLst/>
          </a:prstGeom>
          <a:noFill/>
          <a:ln w="9525">
            <a:noFill/>
            <a:miter lim="800000"/>
            <a:headEnd/>
            <a:tailEnd/>
          </a:ln>
          <a:effectLst/>
        </p:spPr>
        <p:txBody>
          <a:bodyPr anchor="ctr"/>
          <a:lstStyle/>
          <a:p>
            <a:pPr eaLnBrk="1" hangingPunct="1"/>
            <a:endParaRPr lang="en-US" sz="2000" b="1" dirty="0">
              <a:latin typeface="+mj-lt"/>
            </a:endParaRPr>
          </a:p>
        </p:txBody>
      </p:sp>
      <p:pic>
        <p:nvPicPr>
          <p:cNvPr id="43" name="Picture 1"/>
          <p:cNvPicPr>
            <a:picLocks noChangeAspect="1" noChangeArrowheads="1"/>
          </p:cNvPicPr>
          <p:nvPr/>
        </p:nvPicPr>
        <p:blipFill>
          <a:blip r:embed="rId4" cstate="print"/>
          <a:srcRect/>
          <a:stretch>
            <a:fillRect/>
          </a:stretch>
        </p:blipFill>
        <p:spPr bwMode="auto">
          <a:xfrm>
            <a:off x="7308304" y="6078894"/>
            <a:ext cx="1781944" cy="712778"/>
          </a:xfrm>
          <a:prstGeom prst="rect">
            <a:avLst/>
          </a:prstGeom>
          <a:noFill/>
          <a:ln w="9525">
            <a:noFill/>
            <a:miter lim="800000"/>
            <a:headEnd/>
            <a:tailEnd/>
          </a:ln>
          <a:effectLst/>
        </p:spPr>
      </p:pic>
      <p:pic>
        <p:nvPicPr>
          <p:cNvPr id="44" name="Picture 1"/>
          <p:cNvPicPr>
            <a:picLocks noChangeAspect="1" noChangeArrowheads="1"/>
          </p:cNvPicPr>
          <p:nvPr/>
        </p:nvPicPr>
        <p:blipFill>
          <a:blip r:embed="rId5" cstate="print"/>
          <a:srcRect/>
          <a:stretch>
            <a:fillRect/>
          </a:stretch>
        </p:blipFill>
        <p:spPr bwMode="auto">
          <a:xfrm>
            <a:off x="1" y="6381328"/>
            <a:ext cx="1736725" cy="476671"/>
          </a:xfrm>
          <a:prstGeom prst="rect">
            <a:avLst/>
          </a:prstGeom>
          <a:noFill/>
          <a:ln w="9525">
            <a:noFill/>
            <a:miter lim="800000"/>
            <a:headEnd/>
            <a:tailEnd/>
          </a:ln>
          <a:effectLst/>
        </p:spPr>
      </p:pic>
      <p:sp>
        <p:nvSpPr>
          <p:cNvPr id="45" name="Titre 4"/>
          <p:cNvSpPr txBox="1">
            <a:spLocks/>
          </p:cNvSpPr>
          <p:nvPr/>
        </p:nvSpPr>
        <p:spPr bwMode="auto">
          <a:xfrm>
            <a:off x="323528" y="332656"/>
            <a:ext cx="8425011" cy="1268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0" cap="none" spc="0" normalizeH="0" baseline="0" noProof="0" dirty="0" smtClean="0">
                <a:ln>
                  <a:noFill/>
                </a:ln>
                <a:solidFill>
                  <a:srgbClr val="D06E19"/>
                </a:solidFill>
                <a:effectLst/>
                <a:uLnTx/>
                <a:uFillTx/>
                <a:latin typeface="+mj-lt"/>
                <a:ea typeface="+mj-ea"/>
                <a:cs typeface="+mj-cs"/>
              </a:rPr>
              <a:t>Royal Canadian Mint /</a:t>
            </a:r>
            <a:r>
              <a:rPr kumimoji="0" lang="en-CA" sz="2800" b="1" i="0" u="none" strike="noStrike" kern="0" cap="none" spc="0" normalizeH="0" baseline="0" noProof="0" dirty="0" err="1" smtClean="0">
                <a:ln>
                  <a:noFill/>
                </a:ln>
                <a:solidFill>
                  <a:srgbClr val="D06E19"/>
                </a:solidFill>
                <a:effectLst/>
                <a:uLnTx/>
                <a:uFillTx/>
                <a:latin typeface="+mj-lt"/>
                <a:ea typeface="+mj-ea"/>
                <a:cs typeface="+mj-cs"/>
              </a:rPr>
              <a:t>Signoptic</a:t>
            </a:r>
            <a:r>
              <a:rPr kumimoji="0" lang="en-CA" sz="2800" b="1" i="0" u="none" strike="noStrike" kern="0" cap="none" spc="0" normalizeH="0" baseline="0" noProof="0" dirty="0" smtClean="0">
                <a:ln>
                  <a:noFill/>
                </a:ln>
                <a:solidFill>
                  <a:srgbClr val="D06E19"/>
                </a:solidFill>
                <a:effectLst/>
                <a:uLnTx/>
                <a:uFillTx/>
                <a:latin typeface="+mj-lt"/>
                <a:ea typeface="+mj-ea"/>
                <a:cs typeface="+mj-cs"/>
              </a:rPr>
              <a:t> Technologies </a:t>
            </a:r>
            <a:br>
              <a:rPr kumimoji="0" lang="en-CA" sz="2800" b="1" i="0" u="none" strike="noStrike" kern="0" cap="none" spc="0" normalizeH="0" baseline="0" noProof="0" dirty="0" smtClean="0">
                <a:ln>
                  <a:noFill/>
                </a:ln>
                <a:solidFill>
                  <a:srgbClr val="D06E19"/>
                </a:solidFill>
                <a:effectLst/>
                <a:uLnTx/>
                <a:uFillTx/>
                <a:latin typeface="+mj-lt"/>
                <a:ea typeface="+mj-ea"/>
                <a:cs typeface="+mj-cs"/>
              </a:rPr>
            </a:br>
            <a:r>
              <a:rPr kumimoji="0" lang="en-CA" sz="2800" b="1" i="0" u="none" strike="noStrike" kern="0" cap="none" spc="0" normalizeH="0" baseline="0" noProof="0" dirty="0" smtClean="0">
                <a:ln>
                  <a:noFill/>
                </a:ln>
                <a:solidFill>
                  <a:srgbClr val="D06E19"/>
                </a:solidFill>
                <a:effectLst/>
                <a:uLnTx/>
                <a:uFillTx/>
                <a:latin typeface="+mj-lt"/>
                <a:ea typeface="+mj-ea"/>
                <a:cs typeface="+mj-cs"/>
              </a:rPr>
              <a:t>Coin DNA Technology </a:t>
            </a:r>
            <a:endParaRPr kumimoji="0" lang="fr-CA" sz="2800" b="0" i="0" u="none" strike="noStrike" kern="0" cap="none" spc="0" normalizeH="0" baseline="0" noProof="0" dirty="0">
              <a:ln>
                <a:noFill/>
              </a:ln>
              <a:solidFill>
                <a:srgbClr val="D06E19"/>
              </a:solidFill>
              <a:effectLst/>
              <a:uLnTx/>
              <a:uFillTx/>
              <a:latin typeface="+mj-lt"/>
              <a:ea typeface="+mj-ea"/>
              <a:cs typeface="+mj-cs"/>
            </a:endParaRPr>
          </a:p>
        </p:txBody>
      </p:sp>
      <p:sp>
        <p:nvSpPr>
          <p:cNvPr id="32769" name="Rectangle 1"/>
          <p:cNvSpPr>
            <a:spLocks noChangeArrowheads="1"/>
          </p:cNvSpPr>
          <p:nvPr/>
        </p:nvSpPr>
        <p:spPr bwMode="auto">
          <a:xfrm>
            <a:off x="755576" y="1911684"/>
            <a:ext cx="8136904"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CA"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We introduce the </a:t>
            </a:r>
            <a:r>
              <a:rPr lang="en-CA" sz="3200" dirty="0" smtClean="0">
                <a:solidFill>
                  <a:srgbClr val="000000"/>
                </a:solidFill>
                <a:latin typeface="Times New Roman" pitchFamily="18" charset="0"/>
                <a:ea typeface="Calibri" pitchFamily="34" charset="0"/>
                <a:cs typeface="Times New Roman" pitchFamily="18" charset="0"/>
              </a:rPr>
              <a:t>p</a:t>
            </a:r>
            <a:r>
              <a:rPr kumimoji="0" lang="en-CA"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resent </a:t>
            </a:r>
            <a:r>
              <a:rPr lang="en-CA" sz="3200" dirty="0" smtClean="0">
                <a:solidFill>
                  <a:srgbClr val="000000"/>
                </a:solidFill>
                <a:latin typeface="Times New Roman" pitchFamily="18" charset="0"/>
                <a:ea typeface="Calibri" pitchFamily="34" charset="0"/>
                <a:cs typeface="Times New Roman" pitchFamily="18" charset="0"/>
              </a:rPr>
              <a:t>n</a:t>
            </a:r>
            <a:r>
              <a:rPr kumimoji="0" lang="en-CA"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ovel </a:t>
            </a:r>
            <a:r>
              <a:rPr lang="en-CA" sz="3200" dirty="0" smtClean="0">
                <a:solidFill>
                  <a:srgbClr val="000000"/>
                </a:solidFill>
                <a:latin typeface="Times New Roman" pitchFamily="18" charset="0"/>
                <a:ea typeface="Calibri" pitchFamily="34" charset="0"/>
                <a:cs typeface="Times New Roman" pitchFamily="18" charset="0"/>
              </a:rPr>
              <a:t>t</a:t>
            </a:r>
            <a:r>
              <a:rPr kumimoji="0" lang="en-CA"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echnology, </a:t>
            </a:r>
            <a:r>
              <a:rPr lang="en-CA" sz="3200" dirty="0" smtClean="0">
                <a:solidFill>
                  <a:srgbClr val="000000"/>
                </a:solidFill>
                <a:latin typeface="Times New Roman" pitchFamily="18" charset="0"/>
                <a:ea typeface="Calibri" pitchFamily="34" charset="0"/>
                <a:cs typeface="Times New Roman" pitchFamily="18" charset="0"/>
              </a:rPr>
              <a:t>the </a:t>
            </a:r>
            <a:r>
              <a:rPr lang="en-CA" sz="3600" b="1" dirty="0" smtClean="0">
                <a:solidFill>
                  <a:srgbClr val="FF0000"/>
                </a:solidFill>
                <a:latin typeface="Times New Roman" pitchFamily="18" charset="0"/>
                <a:ea typeface="Calibri" pitchFamily="34" charset="0"/>
                <a:cs typeface="Times New Roman" pitchFamily="18" charset="0"/>
              </a:rPr>
              <a:t>D</a:t>
            </a:r>
            <a:r>
              <a:rPr lang="en-CA" sz="3200" dirty="0" smtClean="0">
                <a:solidFill>
                  <a:srgbClr val="000000"/>
                </a:solidFill>
                <a:latin typeface="Times New Roman" pitchFamily="18" charset="0"/>
                <a:ea typeface="Calibri" pitchFamily="34" charset="0"/>
                <a:cs typeface="Times New Roman" pitchFamily="18" charset="0"/>
              </a:rPr>
              <a:t>igital </a:t>
            </a:r>
            <a:r>
              <a:rPr lang="en-CA" sz="3600" b="1" dirty="0" smtClean="0">
                <a:solidFill>
                  <a:srgbClr val="FF0000"/>
                </a:solidFill>
                <a:latin typeface="Times New Roman" pitchFamily="18" charset="0"/>
                <a:ea typeface="Calibri" pitchFamily="34" charset="0"/>
                <a:cs typeface="Times New Roman" pitchFamily="18" charset="0"/>
              </a:rPr>
              <a:t>N</a:t>
            </a:r>
            <a:r>
              <a:rPr lang="en-CA" sz="3200" dirty="0" smtClean="0">
                <a:solidFill>
                  <a:srgbClr val="000000"/>
                </a:solidFill>
                <a:latin typeface="Times New Roman" pitchFamily="18" charset="0"/>
                <a:ea typeface="Calibri" pitchFamily="34" charset="0"/>
                <a:cs typeface="Times New Roman" pitchFamily="18" charset="0"/>
              </a:rPr>
              <a:t>on-destructive </a:t>
            </a:r>
            <a:r>
              <a:rPr lang="en-CA" sz="3600" b="1" dirty="0" smtClean="0">
                <a:solidFill>
                  <a:srgbClr val="FF0000"/>
                </a:solidFill>
                <a:latin typeface="Times New Roman" pitchFamily="18" charset="0"/>
                <a:ea typeface="Calibri" pitchFamily="34" charset="0"/>
                <a:cs typeface="Times New Roman" pitchFamily="18" charset="0"/>
              </a:rPr>
              <a:t>A</a:t>
            </a:r>
            <a:r>
              <a:rPr lang="en-CA" sz="3200" dirty="0" smtClean="0">
                <a:solidFill>
                  <a:srgbClr val="000000"/>
                </a:solidFill>
                <a:latin typeface="Times New Roman" pitchFamily="18" charset="0"/>
                <a:ea typeface="Calibri" pitchFamily="34" charset="0"/>
                <a:cs typeface="Times New Roman" pitchFamily="18" charset="0"/>
              </a:rPr>
              <a:t>ctivation process in </a:t>
            </a:r>
            <a:r>
              <a:rPr kumimoji="0" lang="en-CA"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Coin High Security which is taking coin recognition and authentication to new heights :</a:t>
            </a:r>
            <a:endParaRPr kumimoji="0" lang="en-CA"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Unitary authentication</a:t>
            </a:r>
            <a:endParaRPr kumimoji="0" lang="en-C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cstate="print"/>
          <a:srcRect/>
          <a:stretch>
            <a:fillRect/>
          </a:stretch>
        </p:blipFill>
        <p:spPr bwMode="auto">
          <a:xfrm>
            <a:off x="7308304" y="6078894"/>
            <a:ext cx="1781944" cy="712778"/>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4003ED9-E33B-4FC6-BAFD-0D33E5AED9A1}" type="slidenum">
              <a:rPr lang="fr-CA" smtClean="0"/>
              <a:pPr/>
              <a:t>5</a:t>
            </a:fld>
            <a:endParaRPr lang="fr-CA"/>
          </a:p>
        </p:txBody>
      </p:sp>
      <p:pic>
        <p:nvPicPr>
          <p:cNvPr id="7" name="Picture 1"/>
          <p:cNvPicPr>
            <a:picLocks noChangeAspect="1" noChangeArrowheads="1"/>
          </p:cNvPicPr>
          <p:nvPr/>
        </p:nvPicPr>
        <p:blipFill>
          <a:blip r:embed="rId4" cstate="print"/>
          <a:srcRect/>
          <a:stretch>
            <a:fillRect/>
          </a:stretch>
        </p:blipFill>
        <p:spPr bwMode="auto">
          <a:xfrm>
            <a:off x="1" y="6381328"/>
            <a:ext cx="1736725" cy="476671"/>
          </a:xfrm>
          <a:prstGeom prst="rect">
            <a:avLst/>
          </a:prstGeom>
          <a:noFill/>
          <a:ln w="9525">
            <a:noFill/>
            <a:miter lim="800000"/>
            <a:headEnd/>
            <a:tailEnd/>
          </a:ln>
          <a:effectLst/>
        </p:spPr>
      </p:pic>
      <p:sp>
        <p:nvSpPr>
          <p:cNvPr id="11" name="Rectangle 2"/>
          <p:cNvSpPr>
            <a:spLocks noGrp="1" noChangeArrowheads="1"/>
          </p:cNvSpPr>
          <p:nvPr>
            <p:ph type="title"/>
          </p:nvPr>
        </p:nvSpPr>
        <p:spPr>
          <a:xfrm>
            <a:off x="539552" y="260648"/>
            <a:ext cx="8209161" cy="1080120"/>
          </a:xfrm>
          <a:noFill/>
        </p:spPr>
        <p:txBody>
          <a:bodyPr anchor="t"/>
          <a:lstStyle/>
          <a:p>
            <a:pPr algn="ctr"/>
            <a:r>
              <a:rPr lang="en-CA" sz="2800" b="1" dirty="0" smtClean="0"/>
              <a:t>Royal Canadian Mint /Signoptic Technologies </a:t>
            </a:r>
            <a:br>
              <a:rPr lang="en-CA" sz="2800" b="1" dirty="0" smtClean="0"/>
            </a:br>
            <a:r>
              <a:rPr lang="en-CA" sz="2800" b="1" dirty="0" smtClean="0"/>
              <a:t>Coin DNA Technology</a:t>
            </a:r>
            <a:endParaRPr lang="en-CA" sz="2800" dirty="0">
              <a:solidFill>
                <a:srgbClr val="959694"/>
              </a:solidFill>
            </a:endParaRPr>
          </a:p>
        </p:txBody>
      </p:sp>
      <p:pic>
        <p:nvPicPr>
          <p:cNvPr id="12" name="Picture 2"/>
          <p:cNvPicPr>
            <a:picLocks noChangeAspect="1" noChangeArrowheads="1"/>
          </p:cNvPicPr>
          <p:nvPr/>
        </p:nvPicPr>
        <p:blipFill>
          <a:blip r:embed="rId5" cstate="print"/>
          <a:srcRect/>
          <a:stretch>
            <a:fillRect/>
          </a:stretch>
        </p:blipFill>
        <p:spPr bwMode="auto">
          <a:xfrm>
            <a:off x="827584" y="2132856"/>
            <a:ext cx="7428192" cy="3960440"/>
          </a:xfrm>
          <a:prstGeom prst="rect">
            <a:avLst/>
          </a:prstGeom>
          <a:noFill/>
          <a:ln w="9525">
            <a:solidFill>
              <a:srgbClr val="0070C0"/>
            </a:solidFill>
            <a:miter lim="800000"/>
            <a:headEnd/>
            <a:tailEnd/>
          </a:ln>
        </p:spPr>
      </p:pic>
      <p:sp>
        <p:nvSpPr>
          <p:cNvPr id="13" name="Rectangle 12"/>
          <p:cNvSpPr/>
          <p:nvPr/>
        </p:nvSpPr>
        <p:spPr>
          <a:xfrm>
            <a:off x="2555776" y="1484784"/>
            <a:ext cx="4104456" cy="461665"/>
          </a:xfrm>
          <a:prstGeom prst="rect">
            <a:avLst/>
          </a:prstGeom>
        </p:spPr>
        <p:txBody>
          <a:bodyPr wrap="square">
            <a:spAutoFit/>
          </a:bodyPr>
          <a:lstStyle/>
          <a:p>
            <a:pPr algn="ctr"/>
            <a:r>
              <a:rPr lang="en-CA" sz="2400" b="1" dirty="0" smtClean="0"/>
              <a:t>Summary of Technology</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23528" y="260648"/>
            <a:ext cx="8568952" cy="935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0" cap="none" spc="0" normalizeH="0" baseline="0" noProof="0" dirty="0" smtClean="0">
                <a:ln>
                  <a:noFill/>
                </a:ln>
                <a:solidFill>
                  <a:srgbClr val="D06E19"/>
                </a:solidFill>
                <a:effectLst/>
                <a:uLnTx/>
                <a:uFillTx/>
                <a:latin typeface="+mj-lt"/>
                <a:ea typeface="+mj-ea"/>
                <a:cs typeface="+mj-cs"/>
              </a:rPr>
              <a:t>Royal Canadian Mint /</a:t>
            </a:r>
            <a:r>
              <a:rPr kumimoji="0" lang="en-CA" sz="2800" b="1" i="0" u="none" strike="noStrike" kern="0" cap="none" spc="0" normalizeH="0" baseline="0" noProof="0" dirty="0" err="1" smtClean="0">
                <a:ln>
                  <a:noFill/>
                </a:ln>
                <a:solidFill>
                  <a:srgbClr val="D06E19"/>
                </a:solidFill>
                <a:effectLst/>
                <a:uLnTx/>
                <a:uFillTx/>
                <a:latin typeface="+mj-lt"/>
                <a:ea typeface="+mj-ea"/>
                <a:cs typeface="+mj-cs"/>
              </a:rPr>
              <a:t>Signoptic</a:t>
            </a:r>
            <a:r>
              <a:rPr kumimoji="0" lang="en-CA" sz="2800" b="1" i="0" u="none" strike="noStrike" kern="0" cap="none" spc="0" normalizeH="0" baseline="0" noProof="0" dirty="0" smtClean="0">
                <a:ln>
                  <a:noFill/>
                </a:ln>
                <a:solidFill>
                  <a:srgbClr val="D06E19"/>
                </a:solidFill>
                <a:effectLst/>
                <a:uLnTx/>
                <a:uFillTx/>
                <a:latin typeface="+mj-lt"/>
                <a:ea typeface="+mj-ea"/>
                <a:cs typeface="+mj-cs"/>
              </a:rPr>
              <a:t> Technologies </a:t>
            </a:r>
            <a:br>
              <a:rPr kumimoji="0" lang="en-CA" sz="2800" b="1" i="0" u="none" strike="noStrike" kern="0" cap="none" spc="0" normalizeH="0" baseline="0" noProof="0" dirty="0" smtClean="0">
                <a:ln>
                  <a:noFill/>
                </a:ln>
                <a:solidFill>
                  <a:srgbClr val="D06E19"/>
                </a:solidFill>
                <a:effectLst/>
                <a:uLnTx/>
                <a:uFillTx/>
                <a:latin typeface="+mj-lt"/>
                <a:ea typeface="+mj-ea"/>
                <a:cs typeface="+mj-cs"/>
              </a:rPr>
            </a:br>
            <a:r>
              <a:rPr kumimoji="0" lang="en-CA" sz="2800" b="1" i="0" u="none" strike="noStrike" kern="0" cap="none" spc="0" normalizeH="0" baseline="0" noProof="0" dirty="0" smtClean="0">
                <a:ln>
                  <a:noFill/>
                </a:ln>
                <a:solidFill>
                  <a:srgbClr val="D06E19"/>
                </a:solidFill>
                <a:effectLst/>
                <a:uLnTx/>
                <a:uFillTx/>
                <a:latin typeface="+mj-lt"/>
                <a:ea typeface="+mj-ea"/>
                <a:cs typeface="+mj-cs"/>
              </a:rPr>
              <a:t>Coin DNA Technology</a:t>
            </a:r>
            <a:endParaRPr kumimoji="0" lang="en-CA" sz="2800" b="0" i="0" u="none" strike="noStrike" kern="0" cap="none" spc="0" normalizeH="0" baseline="0" noProof="0" dirty="0">
              <a:ln>
                <a:noFill/>
              </a:ln>
              <a:solidFill>
                <a:srgbClr val="959694"/>
              </a:solidFill>
              <a:effectLst/>
              <a:uLnTx/>
              <a:uFillTx/>
              <a:latin typeface="+mj-lt"/>
              <a:ea typeface="+mj-ea"/>
              <a:cs typeface="+mj-cs"/>
            </a:endParaRPr>
          </a:p>
        </p:txBody>
      </p:sp>
      <p:sp>
        <p:nvSpPr>
          <p:cNvPr id="12" name="Rectangle 3"/>
          <p:cNvSpPr txBox="1">
            <a:spLocks noChangeArrowheads="1"/>
          </p:cNvSpPr>
          <p:nvPr/>
        </p:nvSpPr>
        <p:spPr>
          <a:xfrm>
            <a:off x="827584" y="1412776"/>
            <a:ext cx="7922716" cy="4713387"/>
          </a:xfrm>
          <a:prstGeom prst="rect">
            <a:avLst/>
          </a:prstGeom>
        </p:spPr>
        <p:txBody>
          <a:bodyPr/>
          <a:lstStyle/>
          <a:p>
            <a:pPr marL="0" marR="0" lvl="0" indent="0" algn="ctr" defTabSz="914400" rtl="0" eaLnBrk="1" fontAlgn="base" latinLnBrk="0" hangingPunct="1">
              <a:lnSpc>
                <a:spcPts val="1600"/>
              </a:lnSpc>
              <a:spcBef>
                <a:spcPct val="0"/>
              </a:spcBef>
              <a:spcAft>
                <a:spcPts val="1200"/>
              </a:spcAft>
              <a:buClrTx/>
              <a:buSzTx/>
              <a:buFontTx/>
              <a:buNone/>
              <a:tabLst/>
              <a:defRPr/>
            </a:pPr>
            <a:r>
              <a:rPr kumimoji="0" lang="en-CA" sz="2000" b="0" i="0" u="none" strike="noStrike" kern="0" cap="none" spc="0" normalizeH="0" baseline="0" noProof="0" dirty="0" smtClean="0">
                <a:ln>
                  <a:noFill/>
                </a:ln>
                <a:effectLst/>
                <a:uLnTx/>
                <a:uFillTx/>
                <a:latin typeface="+mn-lt"/>
                <a:ea typeface="+mn-ea"/>
                <a:cs typeface="+mn-cs"/>
              </a:rPr>
              <a:t> </a:t>
            </a:r>
            <a:r>
              <a:rPr kumimoji="0" lang="en-CA" sz="2400" b="0" i="0" u="none" strike="noStrike" kern="0" cap="none" spc="0" normalizeH="0" baseline="0" noProof="0" dirty="0" smtClean="0">
                <a:ln>
                  <a:noFill/>
                </a:ln>
                <a:effectLst/>
                <a:uLnTx/>
                <a:uFillTx/>
                <a:latin typeface="+mn-lt"/>
                <a:ea typeface="+mn-ea"/>
                <a:cs typeface="+mn-cs"/>
              </a:rPr>
              <a:t>New Innovative Technology</a:t>
            </a:r>
          </a:p>
          <a:p>
            <a:pPr marL="0" marR="0" lvl="0" indent="0" algn="l" defTabSz="914400" rtl="0" eaLnBrk="1" fontAlgn="base" latinLnBrk="0" hangingPunct="1">
              <a:lnSpc>
                <a:spcPts val="1600"/>
              </a:lnSpc>
              <a:spcBef>
                <a:spcPct val="0"/>
              </a:spcBef>
              <a:spcAft>
                <a:spcPts val="1200"/>
              </a:spcAft>
              <a:buClrTx/>
              <a:buSzTx/>
              <a:buFontTx/>
              <a:buNone/>
              <a:tabLst/>
              <a:defRPr/>
            </a:pPr>
            <a:r>
              <a:rPr kumimoji="0" lang="en-CA" sz="2400" b="0" i="0" u="none" strike="noStrike" kern="0" cap="none" spc="0" normalizeH="0" baseline="0" noProof="0" dirty="0" smtClean="0">
                <a:ln>
                  <a:noFill/>
                </a:ln>
                <a:effectLst/>
                <a:uLnTx/>
                <a:uFillTx/>
                <a:latin typeface="+mn-lt"/>
                <a:ea typeface="+mn-ea"/>
                <a:cs typeface="+mn-cs"/>
              </a:rPr>
              <a:t>         </a:t>
            </a:r>
            <a:r>
              <a:rPr kumimoji="0" lang="en-CA" sz="2400" b="0" i="0" u="sng" strike="noStrike" kern="0" cap="none" spc="0" normalizeH="0" baseline="0" noProof="0" dirty="0" smtClean="0">
                <a:ln>
                  <a:noFill/>
                </a:ln>
                <a:effectLst/>
                <a:uLnTx/>
                <a:uFillTx/>
                <a:latin typeface="+mn-lt"/>
                <a:ea typeface="+mn-ea"/>
                <a:cs typeface="+mn-cs"/>
              </a:rPr>
              <a:t>Optics</a:t>
            </a:r>
            <a:r>
              <a:rPr kumimoji="0" lang="en-CA" sz="2400" b="0" i="0" u="none" strike="noStrike" kern="0" cap="none" spc="0" normalizeH="0" baseline="0" noProof="0" dirty="0" smtClean="0">
                <a:ln>
                  <a:noFill/>
                </a:ln>
                <a:effectLst/>
                <a:uLnTx/>
                <a:uFillTx/>
                <a:latin typeface="+mn-lt"/>
                <a:ea typeface="+mn-ea"/>
                <a:cs typeface="+mn-cs"/>
              </a:rPr>
              <a:t>:  Surface Morphology at macroscopic scale</a:t>
            </a:r>
          </a:p>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1200" b="0" i="0" u="none" strike="noStrike" kern="0" cap="none" spc="0" normalizeH="0" baseline="0" noProof="0" dirty="0" smtClean="0">
              <a:ln>
                <a:noFill/>
              </a:ln>
              <a:effectLst/>
              <a:uLnTx/>
              <a:uFillTx/>
              <a:latin typeface="+mn-lt"/>
              <a:ea typeface="+mn-ea"/>
              <a:cs typeface="+mn-cs"/>
            </a:endParaRPr>
          </a:p>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1200" b="0" i="0" u="none" strike="noStrike" kern="0" cap="none" spc="0" normalizeH="0" baseline="0" noProof="0" dirty="0" smtClean="0">
              <a:ln>
                <a:noFill/>
              </a:ln>
              <a:effectLst/>
              <a:uLnTx/>
              <a:uFillTx/>
              <a:latin typeface="+mn-lt"/>
              <a:ea typeface="+mn-ea"/>
              <a:cs typeface="+mn-cs"/>
            </a:endParaRPr>
          </a:p>
        </p:txBody>
      </p:sp>
      <p:pic>
        <p:nvPicPr>
          <p:cNvPr id="4" name="Picture 3" descr="D3_037s.jpg"/>
          <p:cNvPicPr>
            <a:picLocks noChangeAspect="1"/>
          </p:cNvPicPr>
          <p:nvPr/>
        </p:nvPicPr>
        <p:blipFill>
          <a:blip r:embed="rId2" cstate="print"/>
          <a:stretch>
            <a:fillRect/>
          </a:stretch>
        </p:blipFill>
        <p:spPr>
          <a:xfrm>
            <a:off x="1547664" y="2348880"/>
            <a:ext cx="6120680" cy="3840427"/>
          </a:xfrm>
          <a:prstGeom prst="rect">
            <a:avLst/>
          </a:prstGeom>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539552" y="188640"/>
            <a:ext cx="8280920" cy="10071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0" cap="none" spc="0" normalizeH="0" baseline="0" noProof="0" dirty="0" smtClean="0">
                <a:ln>
                  <a:noFill/>
                </a:ln>
                <a:solidFill>
                  <a:srgbClr val="D06E19"/>
                </a:solidFill>
                <a:effectLst/>
                <a:uLnTx/>
                <a:uFillTx/>
                <a:latin typeface="+mj-lt"/>
                <a:ea typeface="+mj-ea"/>
                <a:cs typeface="+mj-cs"/>
              </a:rPr>
              <a:t>Royal Canadian Mint /</a:t>
            </a:r>
            <a:r>
              <a:rPr kumimoji="0" lang="en-CA" sz="2800" b="1" i="0" u="none" strike="noStrike" kern="0" cap="none" spc="0" normalizeH="0" baseline="0" noProof="0" dirty="0" err="1" smtClean="0">
                <a:ln>
                  <a:noFill/>
                </a:ln>
                <a:solidFill>
                  <a:srgbClr val="D06E19"/>
                </a:solidFill>
                <a:effectLst/>
                <a:uLnTx/>
                <a:uFillTx/>
                <a:latin typeface="+mj-lt"/>
                <a:ea typeface="+mj-ea"/>
                <a:cs typeface="+mj-cs"/>
              </a:rPr>
              <a:t>Signoptic</a:t>
            </a:r>
            <a:r>
              <a:rPr kumimoji="0" lang="en-CA" sz="2800" b="1" i="0" u="none" strike="noStrike" kern="0" cap="none" spc="0" normalizeH="0" baseline="0" noProof="0" dirty="0" smtClean="0">
                <a:ln>
                  <a:noFill/>
                </a:ln>
                <a:solidFill>
                  <a:srgbClr val="D06E19"/>
                </a:solidFill>
                <a:effectLst/>
                <a:uLnTx/>
                <a:uFillTx/>
                <a:latin typeface="+mj-lt"/>
                <a:ea typeface="+mj-ea"/>
                <a:cs typeface="+mj-cs"/>
              </a:rPr>
              <a:t> Technologies </a:t>
            </a:r>
            <a:br>
              <a:rPr kumimoji="0" lang="en-CA" sz="2800" b="1" i="0" u="none" strike="noStrike" kern="0" cap="none" spc="0" normalizeH="0" baseline="0" noProof="0" dirty="0" smtClean="0">
                <a:ln>
                  <a:noFill/>
                </a:ln>
                <a:solidFill>
                  <a:srgbClr val="D06E19"/>
                </a:solidFill>
                <a:effectLst/>
                <a:uLnTx/>
                <a:uFillTx/>
                <a:latin typeface="+mj-lt"/>
                <a:ea typeface="+mj-ea"/>
                <a:cs typeface="+mj-cs"/>
              </a:rPr>
            </a:br>
            <a:r>
              <a:rPr kumimoji="0" lang="en-CA" sz="2800" b="1" i="0" u="none" strike="noStrike" kern="0" cap="none" spc="0" normalizeH="0" baseline="0" noProof="0" dirty="0" smtClean="0">
                <a:ln>
                  <a:noFill/>
                </a:ln>
                <a:solidFill>
                  <a:srgbClr val="D06E19"/>
                </a:solidFill>
                <a:effectLst/>
                <a:uLnTx/>
                <a:uFillTx/>
                <a:latin typeface="+mj-lt"/>
                <a:ea typeface="+mj-ea"/>
                <a:cs typeface="+mj-cs"/>
              </a:rPr>
              <a:t>Coin DNA Technology</a:t>
            </a:r>
            <a:endParaRPr kumimoji="0" lang="en-CA" sz="2800" b="0" i="0" u="none" strike="noStrike" kern="0" cap="none" spc="0" normalizeH="0" baseline="0" noProof="0" dirty="0">
              <a:ln>
                <a:noFill/>
              </a:ln>
              <a:solidFill>
                <a:srgbClr val="959694"/>
              </a:solidFill>
              <a:effectLst/>
              <a:uLnTx/>
              <a:uFillTx/>
              <a:latin typeface="+mj-lt"/>
              <a:ea typeface="+mj-ea"/>
              <a:cs typeface="+mj-cs"/>
            </a:endParaRPr>
          </a:p>
        </p:txBody>
      </p:sp>
      <p:sp>
        <p:nvSpPr>
          <p:cNvPr id="12" name="Rectangle 3"/>
          <p:cNvSpPr txBox="1">
            <a:spLocks noChangeArrowheads="1"/>
          </p:cNvSpPr>
          <p:nvPr/>
        </p:nvSpPr>
        <p:spPr>
          <a:xfrm>
            <a:off x="467544" y="1412776"/>
            <a:ext cx="8282756" cy="4713387"/>
          </a:xfrm>
          <a:prstGeom prst="rect">
            <a:avLst/>
          </a:prstGeom>
        </p:spPr>
        <p:txBody>
          <a:bodyPr/>
          <a:lstStyle/>
          <a:p>
            <a:pPr marL="0" marR="0" lvl="0" indent="0" algn="ctr" defTabSz="914400" rtl="0" eaLnBrk="1" fontAlgn="base" latinLnBrk="0" hangingPunct="1">
              <a:lnSpc>
                <a:spcPts val="1600"/>
              </a:lnSpc>
              <a:spcBef>
                <a:spcPct val="0"/>
              </a:spcBef>
              <a:spcAft>
                <a:spcPts val="1200"/>
              </a:spcAft>
              <a:buClrTx/>
              <a:buSzTx/>
              <a:buFontTx/>
              <a:buNone/>
              <a:tabLst/>
              <a:defRPr/>
            </a:pPr>
            <a:r>
              <a:rPr kumimoji="0" lang="en-CA" sz="2400" i="0" u="none" strike="noStrike" kern="0" cap="none" spc="0" normalizeH="0" baseline="0" noProof="0" dirty="0" smtClean="0">
                <a:ln>
                  <a:noFill/>
                </a:ln>
                <a:effectLst/>
                <a:uLnTx/>
                <a:uFillTx/>
                <a:latin typeface="+mn-lt"/>
                <a:ea typeface="+mn-ea"/>
                <a:cs typeface="+mn-cs"/>
              </a:rPr>
              <a:t>The coin signature</a:t>
            </a:r>
            <a:r>
              <a:rPr kumimoji="0" lang="en-CA" sz="2400" i="0" u="none" strike="noStrike" kern="0" cap="none" spc="0" normalizeH="0" noProof="0" dirty="0" smtClean="0">
                <a:ln>
                  <a:noFill/>
                </a:ln>
                <a:effectLst/>
                <a:uLnTx/>
                <a:uFillTx/>
                <a:latin typeface="+mn-lt"/>
                <a:ea typeface="+mn-ea"/>
                <a:cs typeface="+mn-cs"/>
              </a:rPr>
              <a:t> has the uniqueness similar to cell DNA</a:t>
            </a:r>
            <a:endParaRPr kumimoji="0" lang="en-CA" sz="2400" i="0" u="none" strike="noStrike" kern="0" cap="none" spc="0" normalizeH="0" baseline="0" noProof="0" dirty="0" smtClean="0">
              <a:ln>
                <a:noFill/>
              </a:ln>
              <a:effectLst/>
              <a:uLnTx/>
              <a:uFillTx/>
              <a:latin typeface="+mn-lt"/>
              <a:ea typeface="+mn-ea"/>
              <a:cs typeface="+mn-cs"/>
            </a:endParaRPr>
          </a:p>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2400" i="0" u="none" strike="noStrike" kern="0" cap="none" spc="0" normalizeH="0" baseline="0" noProof="0" dirty="0" smtClean="0">
              <a:ln>
                <a:noFill/>
              </a:ln>
              <a:effectLst/>
              <a:uLnTx/>
              <a:uFillTx/>
              <a:latin typeface="+mn-lt"/>
              <a:ea typeface="+mn-ea"/>
              <a:cs typeface="+mn-cs"/>
            </a:endParaRPr>
          </a:p>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1200" b="0" i="0" u="none" strike="noStrike" kern="0" cap="none" spc="0" normalizeH="0" baseline="0" noProof="0" dirty="0" smtClean="0">
              <a:ln>
                <a:noFill/>
              </a:ln>
              <a:effectLst/>
              <a:uLnTx/>
              <a:uFillTx/>
              <a:latin typeface="+mn-lt"/>
              <a:ea typeface="+mn-ea"/>
              <a:cs typeface="+mn-cs"/>
            </a:endParaRPr>
          </a:p>
        </p:txBody>
      </p:sp>
      <p:pic>
        <p:nvPicPr>
          <p:cNvPr id="4" name="Picture 3" descr="ADN_animation.gif"/>
          <p:cNvPicPr>
            <a:picLocks noChangeAspect="1"/>
          </p:cNvPicPr>
          <p:nvPr/>
        </p:nvPicPr>
        <p:blipFill>
          <a:blip r:embed="rId2" cstate="print"/>
          <a:stretch>
            <a:fillRect/>
          </a:stretch>
        </p:blipFill>
        <p:spPr>
          <a:xfrm>
            <a:off x="2627784" y="1885148"/>
            <a:ext cx="3744416" cy="4568188"/>
          </a:xfrm>
          <a:prstGeom prst="rect">
            <a:avLst/>
          </a:prstGeom>
          <a:ln>
            <a:solidFill>
              <a:schemeClr val="accent5">
                <a:lumMod val="75000"/>
              </a:schemeClr>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51520" y="188640"/>
            <a:ext cx="8352928" cy="10071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0" cap="none" spc="0" normalizeH="0" baseline="0" noProof="0" dirty="0" smtClean="0">
                <a:ln>
                  <a:noFill/>
                </a:ln>
                <a:solidFill>
                  <a:srgbClr val="D06E19"/>
                </a:solidFill>
                <a:effectLst/>
                <a:uLnTx/>
                <a:uFillTx/>
                <a:latin typeface="+mj-lt"/>
                <a:ea typeface="+mj-ea"/>
                <a:cs typeface="+mj-cs"/>
              </a:rPr>
              <a:t>Royal Canadian Mint /</a:t>
            </a:r>
            <a:r>
              <a:rPr kumimoji="0" lang="en-CA" sz="2800" b="1" i="0" u="none" strike="noStrike" kern="0" cap="none" spc="0" normalizeH="0" baseline="0" noProof="0" dirty="0" err="1" smtClean="0">
                <a:ln>
                  <a:noFill/>
                </a:ln>
                <a:solidFill>
                  <a:srgbClr val="D06E19"/>
                </a:solidFill>
                <a:effectLst/>
                <a:uLnTx/>
                <a:uFillTx/>
                <a:latin typeface="+mj-lt"/>
                <a:ea typeface="+mj-ea"/>
                <a:cs typeface="+mj-cs"/>
              </a:rPr>
              <a:t>Signoptic</a:t>
            </a:r>
            <a:r>
              <a:rPr kumimoji="0" lang="en-CA" sz="2800" b="1" i="0" u="none" strike="noStrike" kern="0" cap="none" spc="0" normalizeH="0" baseline="0" noProof="0" dirty="0" smtClean="0">
                <a:ln>
                  <a:noFill/>
                </a:ln>
                <a:solidFill>
                  <a:srgbClr val="D06E19"/>
                </a:solidFill>
                <a:effectLst/>
                <a:uLnTx/>
                <a:uFillTx/>
                <a:latin typeface="+mj-lt"/>
                <a:ea typeface="+mj-ea"/>
                <a:cs typeface="+mj-cs"/>
              </a:rPr>
              <a:t> Technologies </a:t>
            </a:r>
            <a:br>
              <a:rPr kumimoji="0" lang="en-CA" sz="2800" b="1" i="0" u="none" strike="noStrike" kern="0" cap="none" spc="0" normalizeH="0" baseline="0" noProof="0" dirty="0" smtClean="0">
                <a:ln>
                  <a:noFill/>
                </a:ln>
                <a:solidFill>
                  <a:srgbClr val="D06E19"/>
                </a:solidFill>
                <a:effectLst/>
                <a:uLnTx/>
                <a:uFillTx/>
                <a:latin typeface="+mj-lt"/>
                <a:ea typeface="+mj-ea"/>
                <a:cs typeface="+mj-cs"/>
              </a:rPr>
            </a:br>
            <a:r>
              <a:rPr kumimoji="0" lang="en-CA" sz="2800" b="1" i="0" u="none" strike="noStrike" kern="0" cap="none" spc="0" normalizeH="0" baseline="0" noProof="0" dirty="0" smtClean="0">
                <a:ln>
                  <a:noFill/>
                </a:ln>
                <a:solidFill>
                  <a:srgbClr val="D06E19"/>
                </a:solidFill>
                <a:effectLst/>
                <a:uLnTx/>
                <a:uFillTx/>
                <a:latin typeface="+mj-lt"/>
                <a:ea typeface="+mj-ea"/>
                <a:cs typeface="+mj-cs"/>
              </a:rPr>
              <a:t>Coin DNA Technology</a:t>
            </a:r>
            <a:endParaRPr kumimoji="0" lang="en-CA" sz="2800" b="0" i="0" u="none" strike="noStrike" kern="0" cap="none" spc="0" normalizeH="0" baseline="0" noProof="0" dirty="0">
              <a:ln>
                <a:noFill/>
              </a:ln>
              <a:solidFill>
                <a:srgbClr val="959694"/>
              </a:solidFill>
              <a:effectLst/>
              <a:uLnTx/>
              <a:uFillTx/>
              <a:latin typeface="+mj-lt"/>
              <a:ea typeface="+mj-ea"/>
              <a:cs typeface="+mj-cs"/>
            </a:endParaRPr>
          </a:p>
        </p:txBody>
      </p:sp>
      <p:sp>
        <p:nvSpPr>
          <p:cNvPr id="12" name="Rectangle 3"/>
          <p:cNvSpPr txBox="1">
            <a:spLocks noChangeArrowheads="1"/>
          </p:cNvSpPr>
          <p:nvPr/>
        </p:nvSpPr>
        <p:spPr>
          <a:xfrm>
            <a:off x="683568" y="1412776"/>
            <a:ext cx="7922716" cy="4713387"/>
          </a:xfrm>
          <a:prstGeom prst="rect">
            <a:avLst/>
          </a:prstGeom>
        </p:spPr>
        <p:txBody>
          <a:bodyPr/>
          <a:lstStyle/>
          <a:p>
            <a:pPr marL="0" marR="0" lvl="0" indent="0" algn="ctr" defTabSz="914400" rtl="0" eaLnBrk="1" fontAlgn="base" latinLnBrk="0" hangingPunct="1">
              <a:lnSpc>
                <a:spcPts val="1600"/>
              </a:lnSpc>
              <a:spcBef>
                <a:spcPct val="0"/>
              </a:spcBef>
              <a:spcAft>
                <a:spcPts val="1200"/>
              </a:spcAft>
              <a:buClrTx/>
              <a:buSzTx/>
              <a:buFontTx/>
              <a:buNone/>
              <a:tabLst/>
              <a:defRPr/>
            </a:pPr>
            <a:r>
              <a:rPr kumimoji="0" lang="en-CA" sz="2400" b="0" i="0" u="none" strike="noStrike" kern="0" cap="none" spc="0" normalizeH="0" baseline="0" noProof="0" dirty="0" smtClean="0">
                <a:ln>
                  <a:noFill/>
                </a:ln>
                <a:effectLst/>
                <a:uLnTx/>
                <a:uFillTx/>
                <a:latin typeface="+mn-lt"/>
                <a:ea typeface="+mn-ea"/>
                <a:cs typeface="+mn-cs"/>
              </a:rPr>
              <a:t>Digitization</a:t>
            </a:r>
          </a:p>
          <a:p>
            <a:pPr marL="0" marR="0" lvl="0" indent="0" algn="ctr" defTabSz="914400" rtl="0" eaLnBrk="1" fontAlgn="base" latinLnBrk="0" hangingPunct="1">
              <a:lnSpc>
                <a:spcPts val="1600"/>
              </a:lnSpc>
              <a:spcBef>
                <a:spcPct val="0"/>
              </a:spcBef>
              <a:spcAft>
                <a:spcPts val="1200"/>
              </a:spcAft>
              <a:buClrTx/>
              <a:buSzTx/>
              <a:buFontTx/>
              <a:buNone/>
              <a:tabLst/>
              <a:defRPr/>
            </a:pPr>
            <a:endParaRPr lang="en-CA" sz="2400" kern="0" dirty="0" smtClean="0">
              <a:latin typeface="+mn-lt"/>
              <a:cs typeface="+mn-cs"/>
            </a:endParaRPr>
          </a:p>
          <a:p>
            <a:pPr marL="0" marR="0" lvl="0" indent="0" algn="ctr" defTabSz="914400" rtl="0" eaLnBrk="1" fontAlgn="base" latinLnBrk="0" hangingPunct="1">
              <a:lnSpc>
                <a:spcPts val="1600"/>
              </a:lnSpc>
              <a:spcBef>
                <a:spcPct val="0"/>
              </a:spcBef>
              <a:spcAft>
                <a:spcPts val="1200"/>
              </a:spcAft>
              <a:buClrTx/>
              <a:buSzTx/>
              <a:buFontTx/>
              <a:buNone/>
              <a:tabLst/>
              <a:defRPr/>
            </a:pPr>
            <a:r>
              <a:rPr kumimoji="0" lang="en-CA" sz="2400" b="0" i="0" u="none" strike="noStrike" kern="0" cap="none" spc="0" normalizeH="0" baseline="0" noProof="0" dirty="0" smtClean="0">
                <a:ln>
                  <a:noFill/>
                </a:ln>
                <a:effectLst/>
                <a:uLnTx/>
                <a:uFillTx/>
                <a:latin typeface="+mn-lt"/>
                <a:ea typeface="+mn-ea"/>
                <a:cs typeface="+mn-cs"/>
              </a:rPr>
              <a:t>Example of Hexadecimal</a:t>
            </a:r>
            <a:r>
              <a:rPr kumimoji="0" lang="en-CA" sz="2400" b="0" i="0" u="none" strike="noStrike" kern="0" cap="none" spc="0" normalizeH="0" noProof="0" dirty="0" smtClean="0">
                <a:ln>
                  <a:noFill/>
                </a:ln>
                <a:effectLst/>
                <a:uLnTx/>
                <a:uFillTx/>
                <a:latin typeface="+mn-lt"/>
                <a:ea typeface="+mn-ea"/>
                <a:cs typeface="+mn-cs"/>
              </a:rPr>
              <a:t> Signature</a:t>
            </a:r>
            <a:endParaRPr kumimoji="0" lang="en-CA" sz="2400" b="0" i="0" u="none" strike="noStrike" kern="0" cap="none" spc="0" normalizeH="0" baseline="0" noProof="0" dirty="0" smtClean="0">
              <a:ln>
                <a:noFill/>
              </a:ln>
              <a:effectLst/>
              <a:uLnTx/>
              <a:uFillTx/>
              <a:latin typeface="+mn-lt"/>
              <a:ea typeface="+mn-ea"/>
              <a:cs typeface="+mn-cs"/>
            </a:endParaRPr>
          </a:p>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1200" b="0" i="0" u="none" strike="noStrike" kern="0" cap="none" spc="0" normalizeH="0" baseline="0" noProof="0" dirty="0" smtClean="0">
              <a:ln>
                <a:noFill/>
              </a:ln>
              <a:effectLst/>
              <a:uLnTx/>
              <a:uFillTx/>
              <a:latin typeface="+mn-lt"/>
              <a:ea typeface="+mn-ea"/>
              <a:cs typeface="+mn-cs"/>
            </a:endParaRPr>
          </a:p>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1200" b="0" i="0" u="none" strike="noStrike" kern="0" cap="none" spc="0" normalizeH="0" baseline="0" noProof="0" dirty="0" smtClean="0">
              <a:ln>
                <a:noFill/>
              </a:ln>
              <a:effectLst/>
              <a:uLnTx/>
              <a:uFillTx/>
              <a:latin typeface="+mn-lt"/>
              <a:ea typeface="+mn-ea"/>
              <a:cs typeface="+mn-cs"/>
            </a:endParaRPr>
          </a:p>
        </p:txBody>
      </p:sp>
      <p:sp>
        <p:nvSpPr>
          <p:cNvPr id="4" name="Rectangle 3"/>
          <p:cNvSpPr/>
          <p:nvPr/>
        </p:nvSpPr>
        <p:spPr>
          <a:xfrm>
            <a:off x="827584" y="2492896"/>
            <a:ext cx="7632848" cy="3744416"/>
          </a:xfrm>
          <a:prstGeom prst="rect">
            <a:avLst/>
          </a:prstGeom>
          <a:noFill/>
          <a:ln w="19050">
            <a:solidFill>
              <a:srgbClr val="0070C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n-CA" sz="1200" dirty="0" smtClean="0">
                <a:solidFill>
                  <a:schemeClr val="tx1"/>
                </a:solidFill>
              </a:rPr>
              <a:t>A8890B2F2009DBF55EA88C396C8813F760757455F8461BF81D49ACA065E61BFA56810D394F292BFAE1BABC62E9E93BFDB5612668618593F87BA5EBAECE292BF99B53BCACDF96A3FCECD0DDCA99D92BF1938EFFC283D94BFAB5C0CFC75CE67BF9BC46386A48396BFE922360F03938B3F23CFA123387798BF558F83AF24C7A4BF0B21B00ACCA2A3BF4834D87A2E9F823FC232A26B37075F3FD82122F187E88DBFFF490F99F0D9A73FAB10C829E405823FFA99124F5D99963F3BA5E6829A19A4BF606B01278367923FBDD6BE4728E6823FC97D9B5525FFA33FB25067AC09E99B3F4FC454C025457FBF703D14A84C64A53F89100C086A4EA2BFFCFC36818F3683BFBB6BE0E8E16B81BF7D6E7857546BA9BF6D2CE7EEB459943FFB8028C1CF068EBFB6B70D7D2668A2BFD9DFCA74D359633FBBBCEC2248259B3F179B424A1DD291BF2ACBA21573859CBF249F4F82C2789ABF40845261ACE077BFBD0467B82E1C7ABFAE040CEFE37F7D3F174D8A7BECD2AE3F0C2B1699982494BF43866EC5F2CE843F54D1DB51B1AF82BF25A81571A19262BFBCB01B71B742A2BF62B51BA19C6778BFD438949587F8933FBFE980CADA2CB1BF40ECA1588700403F9AA77B497482AF3F09E203267E298EBFBA4853F80BCC9FBFBABD885968D59E3FC9F58CD786BB6DBF0A71894ACC31833F17D33DF507598D3F265008EFA2D384BF9DB9F0E611AA81BFF529FD481E528EBF12C17DE4581D763F48F9345AFBE9A2BF1C69970C93D280BF46B5363DF037A0BFF94C2EC80DF957BFA36A9BEA78BDB0BF44A66F6A92CF6E3F8C37A5A1D5EF953FC1B5922A9FE592BF8ABB12B691249A3F00161F904D10423F46E5A2EC946E80BFD680C1A02646A2BF49473F52A622A4BF51E89ACA768492BFB859C7FB552A79BF9A7A63A47E1E9A3FA447ABEA1FC9783FA7125B38F4839ABFFE92EBC00CE08FBF9589AE3257F490BFF9AEB8430E077EBF483DE9B53C4B74BFC54492B81E2787BFE6F6EF162C90B0BF9799C7BFACF295BFF2E8C08999708C3FC8A260B183958A3F47271661E8D074BFF5746260E42C94B</a:t>
            </a:r>
            <a:endParaRPr lang="en-CA" sz="1200" dirty="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TextBox 29"/>
          <p:cNvSpPr txBox="1"/>
          <p:nvPr/>
        </p:nvSpPr>
        <p:spPr>
          <a:xfrm>
            <a:off x="323528" y="1375023"/>
            <a:ext cx="8640960" cy="5078313"/>
          </a:xfrm>
          <a:prstGeom prst="rect">
            <a:avLst/>
          </a:prstGeom>
          <a:noFill/>
          <a:ln>
            <a:noFill/>
          </a:ln>
        </p:spPr>
        <p:txBody>
          <a:bodyPr wrap="square" rtlCol="0">
            <a:spAutoFit/>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29" name="Line 8"/>
          <p:cNvSpPr>
            <a:spLocks noChangeShapeType="1"/>
          </p:cNvSpPr>
          <p:nvPr/>
        </p:nvSpPr>
        <p:spPr bwMode="auto">
          <a:xfrm>
            <a:off x="611560" y="1412776"/>
            <a:ext cx="6032142" cy="4071665"/>
          </a:xfrm>
          <a:prstGeom prst="line">
            <a:avLst/>
          </a:prstGeom>
          <a:noFill/>
          <a:ln w="50800">
            <a:solidFill>
              <a:schemeClr val="bg1"/>
            </a:solidFill>
            <a:round/>
            <a:headEnd/>
            <a:tailEnd type="triangle" w="med" len="med"/>
          </a:ln>
          <a:effectLst/>
        </p:spPr>
        <p:txBody>
          <a:bodyPr wrap="square" anchor="ctr">
            <a:spAutoFit/>
          </a:bodyPr>
          <a:lstStyle/>
          <a:p>
            <a:endParaRPr lang="en-CA"/>
          </a:p>
        </p:txBody>
      </p:sp>
      <p:pic>
        <p:nvPicPr>
          <p:cNvPr id="13" name="Picture 1"/>
          <p:cNvPicPr>
            <a:picLocks noChangeAspect="1" noChangeArrowheads="1"/>
          </p:cNvPicPr>
          <p:nvPr/>
        </p:nvPicPr>
        <p:blipFill>
          <a:blip r:embed="rId3" cstate="print"/>
          <a:srcRect/>
          <a:stretch>
            <a:fillRect/>
          </a:stretch>
        </p:blipFill>
        <p:spPr bwMode="auto">
          <a:xfrm>
            <a:off x="7308304" y="6078894"/>
            <a:ext cx="1781944" cy="712778"/>
          </a:xfrm>
          <a:prstGeom prst="rect">
            <a:avLst/>
          </a:prstGeom>
          <a:noFill/>
          <a:ln w="9525">
            <a:noFill/>
            <a:miter lim="800000"/>
            <a:headEnd/>
            <a:tailEnd/>
          </a:ln>
          <a:effectLst/>
        </p:spPr>
      </p:pic>
      <p:pic>
        <p:nvPicPr>
          <p:cNvPr id="19" name="Picture 1"/>
          <p:cNvPicPr>
            <a:picLocks noChangeAspect="1" noChangeArrowheads="1"/>
          </p:cNvPicPr>
          <p:nvPr/>
        </p:nvPicPr>
        <p:blipFill>
          <a:blip r:embed="rId4" cstate="print"/>
          <a:srcRect/>
          <a:stretch>
            <a:fillRect/>
          </a:stretch>
        </p:blipFill>
        <p:spPr bwMode="auto">
          <a:xfrm>
            <a:off x="1" y="6381328"/>
            <a:ext cx="1736725" cy="476671"/>
          </a:xfrm>
          <a:prstGeom prst="rect">
            <a:avLst/>
          </a:prstGeom>
          <a:noFill/>
          <a:ln w="9525">
            <a:noFill/>
            <a:miter lim="800000"/>
            <a:headEnd/>
            <a:tailEnd/>
          </a:ln>
          <a:effectLst/>
        </p:spPr>
      </p:pic>
      <p:sp>
        <p:nvSpPr>
          <p:cNvPr id="20" name="Titre 4"/>
          <p:cNvSpPr txBox="1">
            <a:spLocks/>
          </p:cNvSpPr>
          <p:nvPr/>
        </p:nvSpPr>
        <p:spPr bwMode="auto">
          <a:xfrm>
            <a:off x="323528" y="0"/>
            <a:ext cx="8496944" cy="1268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1" i="0" u="none" strike="noStrike" kern="0" cap="none" spc="0" normalizeH="0" baseline="0" noProof="0" dirty="0" smtClean="0">
                <a:ln>
                  <a:noFill/>
                </a:ln>
                <a:solidFill>
                  <a:srgbClr val="D06E19"/>
                </a:solidFill>
                <a:effectLst/>
                <a:uLnTx/>
                <a:uFillTx/>
                <a:latin typeface="+mj-lt"/>
                <a:ea typeface="+mj-ea"/>
                <a:cs typeface="+mj-cs"/>
              </a:rPr>
              <a:t>Royal Canadian Mint /</a:t>
            </a:r>
            <a:r>
              <a:rPr kumimoji="0" lang="en-CA" sz="2800" b="1" i="0" u="none" strike="noStrike" kern="0" cap="none" spc="0" normalizeH="0" baseline="0" noProof="0" dirty="0" err="1" smtClean="0">
                <a:ln>
                  <a:noFill/>
                </a:ln>
                <a:solidFill>
                  <a:srgbClr val="D06E19"/>
                </a:solidFill>
                <a:effectLst/>
                <a:uLnTx/>
                <a:uFillTx/>
                <a:latin typeface="+mj-lt"/>
                <a:ea typeface="+mj-ea"/>
                <a:cs typeface="+mj-cs"/>
              </a:rPr>
              <a:t>Signoptic</a:t>
            </a:r>
            <a:r>
              <a:rPr kumimoji="0" lang="en-CA" sz="2800" b="1" i="0" u="none" strike="noStrike" kern="0" cap="none" spc="0" normalizeH="0" baseline="0" noProof="0" dirty="0" smtClean="0">
                <a:ln>
                  <a:noFill/>
                </a:ln>
                <a:solidFill>
                  <a:srgbClr val="D06E19"/>
                </a:solidFill>
                <a:effectLst/>
                <a:uLnTx/>
                <a:uFillTx/>
                <a:latin typeface="+mj-lt"/>
                <a:ea typeface="+mj-ea"/>
                <a:cs typeface="+mj-cs"/>
              </a:rPr>
              <a:t> Technologies </a:t>
            </a:r>
            <a:br>
              <a:rPr kumimoji="0" lang="en-CA" sz="2800" b="1" i="0" u="none" strike="noStrike" kern="0" cap="none" spc="0" normalizeH="0" baseline="0" noProof="0" dirty="0" smtClean="0">
                <a:ln>
                  <a:noFill/>
                </a:ln>
                <a:solidFill>
                  <a:srgbClr val="D06E19"/>
                </a:solidFill>
                <a:effectLst/>
                <a:uLnTx/>
                <a:uFillTx/>
                <a:latin typeface="+mj-lt"/>
                <a:ea typeface="+mj-ea"/>
                <a:cs typeface="+mj-cs"/>
              </a:rPr>
            </a:br>
            <a:r>
              <a:rPr kumimoji="0" lang="en-CA" sz="2800" b="1" i="0" u="none" strike="noStrike" kern="0" cap="none" spc="0" normalizeH="0" baseline="0" noProof="0" dirty="0" smtClean="0">
                <a:ln>
                  <a:noFill/>
                </a:ln>
                <a:solidFill>
                  <a:srgbClr val="D06E19"/>
                </a:solidFill>
                <a:effectLst/>
                <a:uLnTx/>
                <a:uFillTx/>
                <a:latin typeface="+mj-lt"/>
                <a:ea typeface="+mj-ea"/>
                <a:cs typeface="+mj-cs"/>
              </a:rPr>
              <a:t>Coin DNA Technology </a:t>
            </a:r>
            <a:endParaRPr kumimoji="0" lang="fr-CA" sz="2800" b="0" i="0" u="none" strike="noStrike" kern="0" cap="none" spc="0" normalizeH="0" baseline="0" noProof="0" dirty="0">
              <a:ln>
                <a:noFill/>
              </a:ln>
              <a:solidFill>
                <a:srgbClr val="D06E19"/>
              </a:solidFill>
              <a:effectLst/>
              <a:uLnTx/>
              <a:uFillTx/>
              <a:latin typeface="+mj-lt"/>
              <a:ea typeface="+mj-ea"/>
              <a:cs typeface="+mj-cs"/>
            </a:endParaRPr>
          </a:p>
        </p:txBody>
      </p:sp>
      <p:sp>
        <p:nvSpPr>
          <p:cNvPr id="21" name="Subtitle 6"/>
          <p:cNvSpPr txBox="1">
            <a:spLocks/>
          </p:cNvSpPr>
          <p:nvPr/>
        </p:nvSpPr>
        <p:spPr>
          <a:xfrm>
            <a:off x="683568" y="1268760"/>
            <a:ext cx="7776864" cy="5256584"/>
          </a:xfrm>
          <a:prstGeom prst="rect">
            <a:avLst/>
          </a:prstGeom>
        </p:spPr>
        <p:txBody>
          <a:bodyPr>
            <a:noAutofit/>
          </a:bodyPr>
          <a:lstStyle/>
          <a:p>
            <a:pPr marL="0" marR="0" lvl="0" indent="0" algn="l" defTabSz="914400" rtl="0" eaLnBrk="1" fontAlgn="base" latinLnBrk="0" hangingPunct="1">
              <a:lnSpc>
                <a:spcPts val="1600"/>
              </a:lnSpc>
              <a:spcBef>
                <a:spcPct val="0"/>
              </a:spcBef>
              <a:spcAft>
                <a:spcPts val="1200"/>
              </a:spcAft>
              <a:buClrTx/>
              <a:buSzTx/>
              <a:buFontTx/>
              <a:buNone/>
              <a:tabLst/>
              <a:defRPr/>
            </a:pPr>
            <a:r>
              <a:rPr kumimoji="0" lang="en-CA" sz="2400" b="0" i="0" u="sng" strike="noStrike" kern="0" cap="none" spc="0" normalizeH="0" baseline="0" noProof="0" dirty="0" smtClean="0">
                <a:ln>
                  <a:noFill/>
                </a:ln>
                <a:effectLst/>
                <a:uLnTx/>
                <a:uFillTx/>
                <a:latin typeface="+mn-lt"/>
                <a:ea typeface="+mn-ea"/>
                <a:cs typeface="+mn-cs"/>
              </a:rPr>
              <a:t>Principles</a:t>
            </a:r>
            <a:r>
              <a:rPr kumimoji="0" lang="en-CA" sz="2400" b="0" i="0" u="none" strike="noStrike" kern="0" cap="none" spc="0" normalizeH="0" baseline="0" noProof="0" dirty="0" smtClean="0">
                <a:ln>
                  <a:noFill/>
                </a:ln>
                <a:effectLst/>
                <a:uLnTx/>
                <a:uFillTx/>
                <a:latin typeface="+mn-lt"/>
                <a:ea typeface="+mn-ea"/>
                <a:cs typeface="+mn-cs"/>
              </a:rPr>
              <a:t>: A state of the art technology to:</a:t>
            </a:r>
          </a:p>
          <a:p>
            <a:pPr marL="457200" marR="0" lvl="0" indent="-457200" algn="l" defTabSz="914400" rtl="0" eaLnBrk="1" fontAlgn="base" latinLnBrk="0" hangingPunct="1">
              <a:lnSpc>
                <a:spcPts val="1600"/>
              </a:lnSpc>
              <a:spcBef>
                <a:spcPct val="0"/>
              </a:spcBef>
              <a:spcAft>
                <a:spcPts val="1200"/>
              </a:spcAft>
              <a:buClrTx/>
              <a:buSzTx/>
              <a:buFontTx/>
              <a:buAutoNum type="alphaUcPeriod"/>
              <a:tabLst/>
              <a:defRPr/>
            </a:pPr>
            <a:endParaRPr kumimoji="0" lang="en-CA" sz="2400" b="0" i="0" u="none" strike="noStrike" kern="0" cap="none" spc="0" normalizeH="0" baseline="0" noProof="0" dirty="0" smtClean="0">
              <a:ln>
                <a:noFill/>
              </a:ln>
              <a:effectLst/>
              <a:uLnTx/>
              <a:uFillTx/>
              <a:latin typeface="+mn-lt"/>
              <a:ea typeface="+mn-ea"/>
              <a:cs typeface="+mn-cs"/>
            </a:endParaRPr>
          </a:p>
          <a:p>
            <a:pPr marL="457200" marR="0" lvl="0" indent="-457200" algn="l" defTabSz="914400" rtl="0" eaLnBrk="1" fontAlgn="base" latinLnBrk="0" hangingPunct="1">
              <a:lnSpc>
                <a:spcPts val="1600"/>
              </a:lnSpc>
              <a:spcBef>
                <a:spcPct val="0"/>
              </a:spcBef>
              <a:spcAft>
                <a:spcPts val="1200"/>
              </a:spcAft>
              <a:buClrTx/>
              <a:buSzTx/>
              <a:buFontTx/>
              <a:buAutoNum type="alphaUcPeriod"/>
              <a:tabLst/>
              <a:defRPr/>
            </a:pPr>
            <a:r>
              <a:rPr kumimoji="0" lang="en-CA" sz="2400" b="0" i="0" u="sng" strike="noStrike" kern="0" cap="none" spc="0" normalizeH="0" baseline="0" noProof="0" dirty="0" smtClean="0">
                <a:ln>
                  <a:noFill/>
                </a:ln>
                <a:effectLst/>
                <a:uLnTx/>
                <a:uFillTx/>
                <a:latin typeface="+mn-lt"/>
                <a:ea typeface="+mn-ea"/>
                <a:cs typeface="+mn-cs"/>
              </a:rPr>
              <a:t>Register</a:t>
            </a:r>
            <a:endParaRPr kumimoji="0" lang="en-CA" sz="800" b="0" i="0" u="sng" strike="noStrike" kern="0" cap="none" spc="0" normalizeH="0" baseline="0" noProof="0" dirty="0" smtClean="0">
              <a:ln>
                <a:noFill/>
              </a:ln>
              <a:effectLst/>
              <a:uLnTx/>
              <a:uFillTx/>
              <a:latin typeface="+mn-lt"/>
              <a:ea typeface="+mn-ea"/>
              <a:cs typeface="+mn-cs"/>
            </a:endParaRPr>
          </a:p>
          <a:p>
            <a:pPr marL="457200" marR="0" lvl="0" indent="-457200" algn="l" defTabSz="914400" rtl="0" eaLnBrk="1" fontAlgn="base" latinLnBrk="0" hangingPunct="1">
              <a:lnSpc>
                <a:spcPct val="100000"/>
              </a:lnSpc>
              <a:spcBef>
                <a:spcPts val="0"/>
              </a:spcBef>
              <a:spcAft>
                <a:spcPts val="600"/>
              </a:spcAft>
              <a:buClrTx/>
              <a:buSzTx/>
              <a:buFontTx/>
              <a:buNone/>
              <a:tabLst/>
              <a:defRPr/>
            </a:pPr>
            <a:r>
              <a:rPr kumimoji="0" lang="en-CA" sz="2200" b="0" i="0" u="none" strike="noStrike" kern="0" cap="none" spc="0" normalizeH="0" baseline="0" noProof="0" dirty="0" smtClean="0">
                <a:ln>
                  <a:noFill/>
                </a:ln>
                <a:effectLst/>
                <a:uLnTx/>
                <a:uFillTx/>
                <a:latin typeface="+mn-lt"/>
                <a:ea typeface="+mn-ea"/>
                <a:cs typeface="+mn-cs"/>
              </a:rPr>
              <a:t>1)   By identifying, recognizing the unique  areas</a:t>
            </a:r>
            <a:r>
              <a:rPr kumimoji="0" lang="en-CA" sz="2200" b="0" i="0" u="none" strike="noStrike" kern="0" cap="none" spc="0" normalizeH="0" noProof="0" dirty="0" smtClean="0">
                <a:ln>
                  <a:noFill/>
                </a:ln>
                <a:effectLst/>
                <a:uLnTx/>
                <a:uFillTx/>
                <a:latin typeface="+mn-lt"/>
                <a:ea typeface="+mn-ea"/>
                <a:cs typeface="+mn-cs"/>
              </a:rPr>
              <a:t> of interest.</a:t>
            </a:r>
            <a:endParaRPr kumimoji="0" lang="en-CA" sz="800" b="0" i="0" u="none" strike="noStrike" kern="0" cap="none" spc="0" normalizeH="0" baseline="0" noProof="0" dirty="0" smtClean="0">
              <a:ln>
                <a:noFill/>
              </a:ln>
              <a:effectLst/>
              <a:uLnTx/>
              <a:uFillTx/>
              <a:latin typeface="+mn-lt"/>
              <a:ea typeface="+mn-ea"/>
              <a:cs typeface="+mn-cs"/>
            </a:endParaRPr>
          </a:p>
          <a:p>
            <a:pPr marL="457200" marR="0" lvl="0" indent="-457200" algn="l" defTabSz="914400" rtl="0" eaLnBrk="1" fontAlgn="base" latinLnBrk="0" hangingPunct="1">
              <a:lnSpc>
                <a:spcPct val="100000"/>
              </a:lnSpc>
              <a:spcBef>
                <a:spcPts val="0"/>
              </a:spcBef>
              <a:spcAft>
                <a:spcPts val="600"/>
              </a:spcAft>
              <a:buClrTx/>
              <a:buSzTx/>
              <a:buFontTx/>
              <a:buNone/>
              <a:tabLst/>
              <a:defRPr/>
            </a:pPr>
            <a:r>
              <a:rPr kumimoji="0" lang="en-CA" sz="2200" b="0" i="0" u="none" strike="noStrike" kern="0" cap="none" spc="0" normalizeH="0" baseline="0" noProof="0" dirty="0" smtClean="0">
                <a:ln>
                  <a:noFill/>
                </a:ln>
                <a:effectLst/>
                <a:uLnTx/>
                <a:uFillTx/>
                <a:latin typeface="+mn-lt"/>
                <a:ea typeface="+mn-ea"/>
                <a:cs typeface="+mn-cs"/>
              </a:rPr>
              <a:t>2)   Activating those areas</a:t>
            </a:r>
            <a:r>
              <a:rPr kumimoji="0" lang="en-CA" sz="2200" b="0" i="0" u="none" strike="noStrike" kern="0" cap="none" spc="0" normalizeH="0" noProof="0" dirty="0" smtClean="0">
                <a:ln>
                  <a:noFill/>
                </a:ln>
                <a:effectLst/>
                <a:uLnTx/>
                <a:uFillTx/>
                <a:latin typeface="+mn-lt"/>
                <a:ea typeface="+mn-ea"/>
                <a:cs typeface="+mn-cs"/>
              </a:rPr>
              <a:t> by exciting physical characteristics </a:t>
            </a:r>
            <a:r>
              <a:rPr kumimoji="0" lang="en-CA" sz="2200" b="0" i="0" u="none" strike="noStrike" kern="0" cap="none" spc="0" normalizeH="0" baseline="0" noProof="0" dirty="0" smtClean="0">
                <a:ln>
                  <a:noFill/>
                </a:ln>
                <a:effectLst/>
                <a:uLnTx/>
                <a:uFillTx/>
                <a:latin typeface="+mn-lt"/>
                <a:ea typeface="+mn-ea"/>
                <a:cs typeface="+mn-cs"/>
              </a:rPr>
              <a:t>with a specially designed sensor system </a:t>
            </a:r>
            <a:endParaRPr kumimoji="0" lang="en-CA" sz="800" b="0" i="0" u="none" strike="noStrike" kern="0" cap="none" spc="0" normalizeH="0" baseline="0" noProof="0" dirty="0" smtClean="0">
              <a:ln>
                <a:noFill/>
              </a:ln>
              <a:effectLst/>
              <a:uLnTx/>
              <a:uFillTx/>
              <a:latin typeface="+mn-lt"/>
              <a:ea typeface="+mn-ea"/>
              <a:cs typeface="+mn-cs"/>
            </a:endParaRPr>
          </a:p>
          <a:p>
            <a:pPr marL="457200" marR="0" lvl="0" indent="-457200" algn="l" defTabSz="914400" rtl="0" eaLnBrk="1" fontAlgn="base" latinLnBrk="0" hangingPunct="1">
              <a:lnSpc>
                <a:spcPct val="100000"/>
              </a:lnSpc>
              <a:spcBef>
                <a:spcPts val="0"/>
              </a:spcBef>
              <a:spcAft>
                <a:spcPts val="600"/>
              </a:spcAft>
              <a:buClrTx/>
              <a:buSzTx/>
              <a:buFontTx/>
              <a:buNone/>
              <a:tabLst/>
              <a:defRPr/>
            </a:pPr>
            <a:r>
              <a:rPr kumimoji="0" lang="en-CA" sz="2200" b="0" i="0" u="none" strike="noStrike" kern="0" cap="none" spc="0" normalizeH="0" baseline="0" noProof="0" dirty="0" smtClean="0">
                <a:ln>
                  <a:noFill/>
                </a:ln>
                <a:effectLst/>
                <a:uLnTx/>
                <a:uFillTx/>
                <a:latin typeface="+mn-lt"/>
                <a:ea typeface="+mn-ea"/>
                <a:cs typeface="+mn-cs"/>
              </a:rPr>
              <a:t>3)   Calculating and transforming</a:t>
            </a:r>
            <a:r>
              <a:rPr kumimoji="0" lang="en-CA" sz="2200" b="0" i="0" u="none" strike="noStrike" kern="0" cap="none" spc="0" normalizeH="0" noProof="0" dirty="0" smtClean="0">
                <a:ln>
                  <a:noFill/>
                </a:ln>
                <a:effectLst/>
                <a:uLnTx/>
                <a:uFillTx/>
                <a:latin typeface="+mn-lt"/>
                <a:ea typeface="+mn-ea"/>
                <a:cs typeface="+mn-cs"/>
              </a:rPr>
              <a:t> certain features into digital codes.</a:t>
            </a:r>
            <a:endParaRPr kumimoji="0" lang="en-CA" sz="800" b="0" i="0" u="none" strike="noStrike" kern="0" cap="none" spc="0" normalizeH="0" baseline="0" noProof="0" dirty="0" smtClean="0">
              <a:ln>
                <a:noFill/>
              </a:ln>
              <a:effectLst/>
              <a:uLnTx/>
              <a:uFillTx/>
              <a:latin typeface="+mn-lt"/>
              <a:ea typeface="+mn-ea"/>
              <a:cs typeface="+mn-cs"/>
            </a:endParaRPr>
          </a:p>
          <a:p>
            <a:pPr marL="457200" marR="0" lvl="0" indent="-457200" algn="l" defTabSz="914400" rtl="0" eaLnBrk="1" fontAlgn="base" latinLnBrk="0" hangingPunct="1">
              <a:lnSpc>
                <a:spcPct val="100000"/>
              </a:lnSpc>
              <a:spcBef>
                <a:spcPts val="0"/>
              </a:spcBef>
              <a:spcAft>
                <a:spcPts val="600"/>
              </a:spcAft>
              <a:buClrTx/>
              <a:buSzTx/>
              <a:buFontTx/>
              <a:buAutoNum type="arabicParenR" startAt="4"/>
              <a:tabLst/>
              <a:defRPr/>
            </a:pPr>
            <a:r>
              <a:rPr kumimoji="0" lang="en-CA" sz="2200" b="0" i="0" u="none" strike="noStrike" kern="0" cap="none" spc="0" normalizeH="0" baseline="0" noProof="0" dirty="0" smtClean="0">
                <a:ln>
                  <a:noFill/>
                </a:ln>
                <a:effectLst/>
                <a:uLnTx/>
                <a:uFillTx/>
                <a:latin typeface="+mn-lt"/>
                <a:ea typeface="+mn-ea"/>
                <a:cs typeface="+mn-cs"/>
              </a:rPr>
              <a:t>Registering</a:t>
            </a:r>
            <a:r>
              <a:rPr kumimoji="0" lang="en-CA" sz="2200" b="0" i="0" u="none" strike="noStrike" kern="0" cap="none" spc="0" normalizeH="0" noProof="0" dirty="0" smtClean="0">
                <a:ln>
                  <a:noFill/>
                </a:ln>
                <a:effectLst/>
                <a:uLnTx/>
                <a:uFillTx/>
                <a:latin typeface="+mn-lt"/>
                <a:ea typeface="+mn-ea"/>
                <a:cs typeface="+mn-cs"/>
              </a:rPr>
              <a:t> those codes as the unitary signature of the coin.</a:t>
            </a:r>
            <a:r>
              <a:rPr kumimoji="0" lang="en-CA" sz="2400" b="0" i="0" u="none" strike="noStrike" kern="0" cap="none" spc="0" normalizeH="0" baseline="0" noProof="0" dirty="0" smtClean="0">
                <a:ln>
                  <a:noFill/>
                </a:ln>
                <a:effectLst/>
                <a:uLnTx/>
                <a:uFillTx/>
                <a:latin typeface="+mn-lt"/>
                <a:ea typeface="+mn-ea"/>
                <a:cs typeface="+mn-cs"/>
              </a:rPr>
              <a:t> </a:t>
            </a:r>
          </a:p>
          <a:p>
            <a:pPr marL="457200" marR="0" lvl="0" indent="-457200" algn="l" defTabSz="914400" rtl="0" eaLnBrk="1" fontAlgn="base" latinLnBrk="0" hangingPunct="1">
              <a:lnSpc>
                <a:spcPct val="100000"/>
              </a:lnSpc>
              <a:spcBef>
                <a:spcPts val="0"/>
              </a:spcBef>
              <a:spcAft>
                <a:spcPts val="600"/>
              </a:spcAft>
              <a:buClrTx/>
              <a:buSzTx/>
              <a:buFontTx/>
              <a:buAutoNum type="arabicParenR" startAt="4"/>
              <a:tabLst/>
              <a:defRPr/>
            </a:pPr>
            <a:r>
              <a:rPr lang="en-CA" sz="2200" kern="0" dirty="0" smtClean="0">
                <a:latin typeface="+mn-lt"/>
                <a:cs typeface="+mn-cs"/>
              </a:rPr>
              <a:t>Storing the signatures of the coins in a central database for future data searching and matching. </a:t>
            </a:r>
            <a:endParaRPr kumimoji="0" lang="en-CA" sz="2200" i="0" u="none" strike="noStrike" kern="0" cap="none" spc="0" normalizeH="0" baseline="0" noProof="0" dirty="0" smtClean="0">
              <a:ln>
                <a:noFill/>
              </a:ln>
              <a:effectLst/>
              <a:uLnTx/>
              <a:uFillTx/>
              <a:latin typeface="+mn-lt"/>
              <a:ea typeface="+mn-ea"/>
              <a:cs typeface="+mn-cs"/>
            </a:endParaRPr>
          </a:p>
          <a:p>
            <a:pPr marL="0" marR="0" lvl="0" indent="0" algn="l" defTabSz="914400" rtl="0" eaLnBrk="1" fontAlgn="base" latinLnBrk="0" hangingPunct="1">
              <a:lnSpc>
                <a:spcPts val="1600"/>
              </a:lnSpc>
              <a:spcBef>
                <a:spcPct val="0"/>
              </a:spcBef>
              <a:spcAft>
                <a:spcPts val="1200"/>
              </a:spcAft>
              <a:buClrTx/>
              <a:buSzTx/>
              <a:buFontTx/>
              <a:buNone/>
              <a:tabLst/>
              <a:defRPr/>
            </a:pPr>
            <a:endParaRPr kumimoji="0" lang="en-CA" sz="1200" b="0"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Presentation16">
  <a:themeElements>
    <a:clrScheme name="Personnalisé 1">
      <a:dk1>
        <a:srgbClr val="000000"/>
      </a:dk1>
      <a:lt1>
        <a:srgbClr val="FFFFFF"/>
      </a:lt1>
      <a:dk2>
        <a:srgbClr val="000000"/>
      </a:dk2>
      <a:lt2>
        <a:srgbClr val="808080"/>
      </a:lt2>
      <a:accent1>
        <a:srgbClr val="F9FDFD"/>
      </a:accent1>
      <a:accent2>
        <a:srgbClr val="D06E19"/>
      </a:accent2>
      <a:accent3>
        <a:srgbClr val="959694"/>
      </a:accent3>
      <a:accent4>
        <a:srgbClr val="68370D"/>
      </a:accent4>
      <a:accent5>
        <a:srgbClr val="FBFEFE"/>
      </a:accent5>
      <a:accent6>
        <a:srgbClr val="BC6316"/>
      </a:accent6>
      <a:hlink>
        <a:srgbClr val="68370D"/>
      </a:hlink>
      <a:folHlink>
        <a:srgbClr val="959694"/>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èle par défaut 13">
        <a:dk1>
          <a:srgbClr val="000000"/>
        </a:dk1>
        <a:lt1>
          <a:srgbClr val="FFFFFF"/>
        </a:lt1>
        <a:dk2>
          <a:srgbClr val="000000"/>
        </a:dk2>
        <a:lt2>
          <a:srgbClr val="808080"/>
        </a:lt2>
        <a:accent1>
          <a:srgbClr val="F9FDFD"/>
        </a:accent1>
        <a:accent2>
          <a:srgbClr val="D06E19"/>
        </a:accent2>
        <a:accent3>
          <a:srgbClr val="FFFFFF"/>
        </a:accent3>
        <a:accent4>
          <a:srgbClr val="000000"/>
        </a:accent4>
        <a:accent5>
          <a:srgbClr val="FBFEFE"/>
        </a:accent5>
        <a:accent6>
          <a:srgbClr val="BC631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4">
        <a:dk1>
          <a:srgbClr val="000000"/>
        </a:dk1>
        <a:lt1>
          <a:srgbClr val="FFFFFF"/>
        </a:lt1>
        <a:dk2>
          <a:srgbClr val="000000"/>
        </a:dk2>
        <a:lt2>
          <a:srgbClr val="808080"/>
        </a:lt2>
        <a:accent1>
          <a:srgbClr val="D06E19"/>
        </a:accent1>
        <a:accent2>
          <a:srgbClr val="FFFFFF"/>
        </a:accent2>
        <a:accent3>
          <a:srgbClr val="FFFFFF"/>
        </a:accent3>
        <a:accent4>
          <a:srgbClr val="000000"/>
        </a:accent4>
        <a:accent5>
          <a:srgbClr val="E4BAAB"/>
        </a:accent5>
        <a:accent6>
          <a:srgbClr val="E7E7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5">
        <a:dk1>
          <a:srgbClr val="000000"/>
        </a:dk1>
        <a:lt1>
          <a:srgbClr val="FFFFFF"/>
        </a:lt1>
        <a:dk2>
          <a:srgbClr val="000000"/>
        </a:dk2>
        <a:lt2>
          <a:srgbClr val="808080"/>
        </a:lt2>
        <a:accent1>
          <a:srgbClr val="FFFDFB"/>
        </a:accent1>
        <a:accent2>
          <a:srgbClr val="D06E19"/>
        </a:accent2>
        <a:accent3>
          <a:srgbClr val="FFFFFF"/>
        </a:accent3>
        <a:accent4>
          <a:srgbClr val="000000"/>
        </a:accent4>
        <a:accent5>
          <a:srgbClr val="FFFEFD"/>
        </a:accent5>
        <a:accent6>
          <a:srgbClr val="BC631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6">
        <a:dk1>
          <a:srgbClr val="000000"/>
        </a:dk1>
        <a:lt1>
          <a:srgbClr val="FFFFFF"/>
        </a:lt1>
        <a:dk2>
          <a:srgbClr val="000000"/>
        </a:dk2>
        <a:lt2>
          <a:srgbClr val="808080"/>
        </a:lt2>
        <a:accent1>
          <a:srgbClr val="959694"/>
        </a:accent1>
        <a:accent2>
          <a:srgbClr val="D06E19"/>
        </a:accent2>
        <a:accent3>
          <a:srgbClr val="FFFFFF"/>
        </a:accent3>
        <a:accent4>
          <a:srgbClr val="000000"/>
        </a:accent4>
        <a:accent5>
          <a:srgbClr val="C8C9C8"/>
        </a:accent5>
        <a:accent6>
          <a:srgbClr val="BC6316"/>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 pour impression">
  <a:themeElements>
    <a:clrScheme name="">
      <a:dk1>
        <a:srgbClr val="000000"/>
      </a:dk1>
      <a:lt1>
        <a:srgbClr val="FFFFFF"/>
      </a:lt1>
      <a:dk2>
        <a:srgbClr val="000000"/>
      </a:dk2>
      <a:lt2>
        <a:srgbClr val="808080"/>
      </a:lt2>
      <a:accent1>
        <a:srgbClr val="959694"/>
      </a:accent1>
      <a:accent2>
        <a:srgbClr val="D06E19"/>
      </a:accent2>
      <a:accent3>
        <a:srgbClr val="FFFFFF"/>
      </a:accent3>
      <a:accent4>
        <a:srgbClr val="000000"/>
      </a:accent4>
      <a:accent5>
        <a:srgbClr val="C8C9C8"/>
      </a:accent5>
      <a:accent6>
        <a:srgbClr val="BC6316"/>
      </a:accent6>
      <a:hlink>
        <a:srgbClr val="68370D"/>
      </a:hlink>
      <a:folHlink>
        <a:srgbClr val="FFFFFF"/>
      </a:folHlink>
    </a:clrScheme>
    <a:fontScheme name="1_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Modèle par défaut 13">
        <a:dk1>
          <a:srgbClr val="000000"/>
        </a:dk1>
        <a:lt1>
          <a:srgbClr val="FFFFFF"/>
        </a:lt1>
        <a:dk2>
          <a:srgbClr val="000000"/>
        </a:dk2>
        <a:lt2>
          <a:srgbClr val="808080"/>
        </a:lt2>
        <a:accent1>
          <a:srgbClr val="F9FDFD"/>
        </a:accent1>
        <a:accent2>
          <a:srgbClr val="D06E19"/>
        </a:accent2>
        <a:accent3>
          <a:srgbClr val="FFFFFF"/>
        </a:accent3>
        <a:accent4>
          <a:srgbClr val="000000"/>
        </a:accent4>
        <a:accent5>
          <a:srgbClr val="FBFEFE"/>
        </a:accent5>
        <a:accent6>
          <a:srgbClr val="BC631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14">
        <a:dk1>
          <a:srgbClr val="000000"/>
        </a:dk1>
        <a:lt1>
          <a:srgbClr val="FFFFFF"/>
        </a:lt1>
        <a:dk2>
          <a:srgbClr val="000000"/>
        </a:dk2>
        <a:lt2>
          <a:srgbClr val="808080"/>
        </a:lt2>
        <a:accent1>
          <a:srgbClr val="D06E19"/>
        </a:accent1>
        <a:accent2>
          <a:srgbClr val="FFFFFF"/>
        </a:accent2>
        <a:accent3>
          <a:srgbClr val="FFFFFF"/>
        </a:accent3>
        <a:accent4>
          <a:srgbClr val="000000"/>
        </a:accent4>
        <a:accent5>
          <a:srgbClr val="E4BAAB"/>
        </a:accent5>
        <a:accent6>
          <a:srgbClr val="E7E7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15">
        <a:dk1>
          <a:srgbClr val="000000"/>
        </a:dk1>
        <a:lt1>
          <a:srgbClr val="FFFFFF"/>
        </a:lt1>
        <a:dk2>
          <a:srgbClr val="000000"/>
        </a:dk2>
        <a:lt2>
          <a:srgbClr val="808080"/>
        </a:lt2>
        <a:accent1>
          <a:srgbClr val="FFFDFB"/>
        </a:accent1>
        <a:accent2>
          <a:srgbClr val="D06E19"/>
        </a:accent2>
        <a:accent3>
          <a:srgbClr val="FFFFFF"/>
        </a:accent3>
        <a:accent4>
          <a:srgbClr val="000000"/>
        </a:accent4>
        <a:accent5>
          <a:srgbClr val="FFFEFD"/>
        </a:accent5>
        <a:accent6>
          <a:srgbClr val="BC631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16">
        <a:dk1>
          <a:srgbClr val="000000"/>
        </a:dk1>
        <a:lt1>
          <a:srgbClr val="FFFFFF"/>
        </a:lt1>
        <a:dk2>
          <a:srgbClr val="000000"/>
        </a:dk2>
        <a:lt2>
          <a:srgbClr val="808080"/>
        </a:lt2>
        <a:accent1>
          <a:srgbClr val="959694"/>
        </a:accent1>
        <a:accent2>
          <a:srgbClr val="D06E19"/>
        </a:accent2>
        <a:accent3>
          <a:srgbClr val="FFFFFF"/>
        </a:accent3>
        <a:accent4>
          <a:srgbClr val="000000"/>
        </a:accent4>
        <a:accent5>
          <a:srgbClr val="C8C9C8"/>
        </a:accent5>
        <a:accent6>
          <a:srgbClr val="BC6316"/>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3401</TotalTime>
  <Words>797</Words>
  <Application>Microsoft Office PowerPoint</Application>
  <PresentationFormat>On-screen Show (4:3)</PresentationFormat>
  <Paragraphs>290</Paragraphs>
  <Slides>22</Slides>
  <Notes>13</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Presentation16</vt:lpstr>
      <vt:lpstr>Template pour impression</vt:lpstr>
      <vt:lpstr>Slide 1</vt:lpstr>
      <vt:lpstr>Royal Canadian Mint /Signoptic Technologies  Coin DNA Technology </vt:lpstr>
      <vt:lpstr>Royal Canadian Mint /Signoptic Technologies  Coin DNA Technology  </vt:lpstr>
      <vt:lpstr>Slide 4</vt:lpstr>
      <vt:lpstr>Royal Canadian Mint /Signoptic Technologies  Coin DNA Technology</vt:lpstr>
      <vt:lpstr>Slide 6</vt:lpstr>
      <vt:lpstr>Slide 7</vt:lpstr>
      <vt:lpstr>Slide 8</vt:lpstr>
      <vt:lpstr>Slide 9</vt:lpstr>
      <vt:lpstr>Slide 10</vt:lpstr>
      <vt:lpstr>Slide 11</vt:lpstr>
      <vt:lpstr>Slide 12</vt:lpstr>
      <vt:lpstr>Slide 13</vt:lpstr>
      <vt:lpstr>Royal Canadian Mint /Signoptic Technologies  Coin DNA Technology</vt:lpstr>
      <vt:lpstr>Slide 15</vt:lpstr>
      <vt:lpstr>Slide 16</vt:lpstr>
      <vt:lpstr>Slide 17</vt:lpstr>
      <vt:lpstr>Royal Canadian Mint /Signoptic Technologies  Coin DNA Technology</vt:lpstr>
      <vt:lpstr>Royal Canadian Mint /Signoptic Technologies  Coin DNA Technology</vt:lpstr>
      <vt:lpstr>Royal Canadian Mint /Signoptic Technologies  Coin DNA Technology</vt:lpstr>
      <vt:lpstr>Royal Canadian Mint /Signoptic Technologies  Coin DNA Technology</vt:lpstr>
      <vt:lpstr>THANK YOU</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SM&amp;RT TO THE WORLD</dc:title>
  <dc:creator>Florence Rousseau</dc:creator>
  <cp:lastModifiedBy>sarault</cp:lastModifiedBy>
  <cp:revision>468</cp:revision>
  <dcterms:created xsi:type="dcterms:W3CDTF">2011-04-25T19:09:22Z</dcterms:created>
  <dcterms:modified xsi:type="dcterms:W3CDTF">2012-01-04T20:37:08Z</dcterms:modified>
</cp:coreProperties>
</file>